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39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s/slide38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notesMasterIdLst>
    <p:notesMasterId r:id="rId4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12192000" cy="6858000"/>
  <p:notesSz cx="6858000" cy="9144000"/>
  <p:defaultTextStyle>
    <a:defPPr>
      <a:defRPr lang="tr-T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49" d="100"/>
          <a:sy n="149" d="100"/>
        </p:scale>
        <p:origin x="192" y="232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 /><Relationship Id="rId46" Type="http://schemas.openxmlformats.org/officeDocument/2006/relationships/tableStyles" Target="tableStyles.xml" /><Relationship Id="rId4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4E87CA5-AB4E-584D-9C7D-45633ADF7A27}" type="datetimeFigureOut">
              <a:rPr lang="tr-TR"/>
              <a:t>8.11.2024</a:t>
            </a:fld>
            <a:endParaRPr lang="tr-TR"/>
          </a:p>
        </p:txBody>
      </p:sp>
      <p:sp>
        <p:nvSpPr>
          <p:cNvPr id="4" name="Slayt Resmi Yer Tutucusu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tr-TR"/>
              <a:t>Asıl metin stillerini düzenlemek için tıklayın</a:t>
            </a:r>
            <a:endParaRPr/>
          </a:p>
          <a:p>
            <a:pPr lvl="1">
              <a:defRPr/>
            </a:pPr>
            <a:r>
              <a:rPr lang="tr-TR"/>
              <a:t>İkinci düzey</a:t>
            </a:r>
            <a:endParaRPr/>
          </a:p>
          <a:p>
            <a:pPr lvl="2">
              <a:defRPr/>
            </a:pPr>
            <a:r>
              <a:rPr lang="tr-TR"/>
              <a:t>Üçüncü düzey</a:t>
            </a:r>
            <a:endParaRPr/>
          </a:p>
          <a:p>
            <a:pPr lvl="3">
              <a:defRPr/>
            </a:pPr>
            <a:r>
              <a:rPr lang="tr-TR"/>
              <a:t>Dördüncü düzey</a:t>
            </a:r>
            <a:endParaRPr/>
          </a:p>
          <a:p>
            <a:pPr lvl="4">
              <a:defRPr/>
            </a:pPr>
            <a:r>
              <a:rPr lang="tr-TR"/>
              <a:t>Beşinci düzey</a:t>
            </a:r>
            <a:endParaRPr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F2AFDB-2085-9449-8776-3C6D3A9F7E12}" type="slidenum">
              <a:rPr lang="tr-TR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A56125-6D63-2678-0BD0-78AD8E8F959A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A10FA5E-0AF0-B8B0-E44F-D03EBACC3151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435F6FB-24DA-68B5-CEFA-9D2D5FFF9E77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3A3F12B-6749-47F5-24A4-30A1EB394984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52366D-D09C-9004-A375-2C43B733E383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318829F-A6F7-26E2-C081-2A302CAFBE49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67743B-1042-0FF5-63B3-1EC6EFD85258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74548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597077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666703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256BF7-5D56-72B9-9014-F8B525C023E9}" type="slidenum">
              <a:rPr/>
              <a:t>16</a:t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55664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446769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572660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2214EA-84D4-8C52-B57D-27F26548A7CF}" type="slidenum">
              <a:rPr/>
              <a:t>17</a:t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CD918C4-98DF-8ECB-43C3-7F8A7F16CFE2}" type="slidenum">
              <a:rPr/>
              <a:t>18</a:t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23434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427707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351881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47ED9A-73F1-7B2E-B67C-F3F1C81CBBA2}" type="slidenum">
              <a:rPr/>
              <a:t>19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839B9F-A17A-7779-DA18-2F781A25B96E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41004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684874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506021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E8C99E-4B9D-CF56-5358-3363321882D6}" type="slidenum">
              <a:rPr/>
              <a:t>20</a:t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1991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191681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634445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9B62D3A-28FE-4F38-A8B0-1AA580D8B413}" type="slidenum">
              <a:rPr/>
              <a:t>21</a:t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" name="Google Shape;56;g313477a70b8_1_26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3477a70b8_1_26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" name="Google Shape;65;g313477a70b8_1_39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13477a70b8_1_39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" name="Google Shape;75;g313477a70b8_1_78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3477a70b8_1_78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" name="Google Shape;83;g313477a70b8_0_0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3477a70b8_0_0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" name="Google Shape;91;g313477a70b8_0_9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13477a70b8_0_9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" name="Google Shape;99;g313477a70b8_1_0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3477a70b8_1_0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" name="Google Shape;110;g313477a70b8_1_1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3477a70b8_1_17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" name="Google Shape;117;g313477a70b8_1_93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3477a70b8_1_9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tr"/>
              <a:t>1. Gözlemleme: Her zaman diliminde (t), çevreden mevcut durumu St alırız ve bunu hem Actor'a hem de Critic'e iletiriz. 2. Eylem Seçimi: Politika durumu alır ve durumu kullanarak bir eylem At üretir. 3. Değer Hesaplama: Critic, bu eylemi At input olarak alır ve eylemi At ve durumu St kullanarak o eylemin değerini yani Q-değerini (değerini) hesaplar. 4. Yeni Durum ve Ödül: Actor’ın gerçekleştirdiği eylem At, çevrede bir sonraki durumu St+1 ve bir ödül Rt+1 üretir. 5. Politika Güncellemesi: Actor, hesaplanan Q-değerini kullanarak politika parametrelerini günceller. 6. Yeni Eylem Üretimi: Güncellenen parametrelerle Actor, yeni durumda St+1 için bir sonraki eylem At+1 üretir. 7. Değer Güncellemesi: Critic, kendi değer parametrelerini günceller.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tr"/>
              <a:t>Güncelleme Kuralları ● Critic Güncellemesi (TD Öğrenme): 𝑉(𝑠)←𝑉(𝑠) + αδ𝑡 Burada, δ𝑡 = 𝑅 + γ𝑉(𝑠′) − 𝑉(𝑠) hatasıdır. ● Actor Güncellemesi: Actor, Critic'ten gelen TD hatasını kullanarak politikasını günceller: π(𝑎∣𝑠)←π(𝑎∣𝑠) + β⋅δ𝑡⋅∇𝑙𝑜𝑔π(𝑎∣𝑠) </a:t>
            </a: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9D6F858-144C-D4AD-220E-3178BCE5A625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" name="Google Shape;123;g313477a70b8_1_100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3477a70b8_1_100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" name="Google Shape;131;g313477a70b8_1_114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3477a70b8_1_114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" name="Google Shape;141;g313477a70b8_1_129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3477a70b8_1_129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15824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95347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341701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7E5318B-ABEE-1D5C-6C58-CBCEDE1C8596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377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187800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079826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3E8EBD7-5361-FF86-5F3A-9792A41A2173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52903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684094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588462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F46353-D018-3F03-CA98-116568F08D2A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28656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465843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56251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7057A0B-01B3-EC26-1CAF-F68E5607FF8B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" name="Google Shape;151;g313477a70b8_1_142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3477a70b8_1_142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" name="Google Shape;159;g313477a70b8_1_156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3477a70b8_1_156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67408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986127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45631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B77A771-DC45-7925-2ABC-A1F15D5C928A}" type="slidenum">
              <a:rPr/>
              <a:t>35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E46FE44-340A-FA85-EE6F-0D61D10D199B}" type="slidenum">
              <a:rPr/>
              <a:t/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0247BD-2B79-7C1D-AE1A-6C51A27AABE0}" type="slidenum">
              <a:rPr/>
              <a:t>36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1B6163-71C5-EFF8-E846-55520C5EB831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7ABCDCC-993F-328A-F824-9095B29F2E70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B8274B7-8BEE-306F-35E8-495766C2CAD5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5396AC-B150-E069-45B6-8EADB79274CD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F3A713-FA8E-508A-A4AC-D63363DC7D34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Başlık Slaydı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57D3C05-DDF8-2644-91AA-A0E232F55BC1}" type="datetimeFigureOut">
              <a:rPr lang="tr-TR"/>
              <a:t>8.11.2024</a:t>
            </a:fld>
            <a:endParaRPr lang="tr-TR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3B1917-76A9-5A45-B903-E775C38F5156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Başlık ve Dikey Meti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tr-TR"/>
              <a:t>Asıl metin stillerini düzenlemek için tıklayın</a:t>
            </a:r>
            <a:endParaRPr/>
          </a:p>
          <a:p>
            <a:pPr lvl="1">
              <a:defRPr/>
            </a:pPr>
            <a:r>
              <a:rPr lang="tr-TR"/>
              <a:t>İkinci düzey</a:t>
            </a:r>
            <a:endParaRPr/>
          </a:p>
          <a:p>
            <a:pPr lvl="2">
              <a:defRPr/>
            </a:pPr>
            <a:r>
              <a:rPr lang="tr-TR"/>
              <a:t>Üçüncü düzey</a:t>
            </a:r>
            <a:endParaRPr/>
          </a:p>
          <a:p>
            <a:pPr lvl="3">
              <a:defRPr/>
            </a:pPr>
            <a:r>
              <a:rPr lang="tr-TR"/>
              <a:t>Dördüncü düzey</a:t>
            </a:r>
            <a:endParaRPr/>
          </a:p>
          <a:p>
            <a:pPr lvl="4">
              <a:defRPr/>
            </a:pPr>
            <a:r>
              <a:rPr lang="tr-TR"/>
              <a:t>Beşinci düzey</a:t>
            </a:r>
            <a:endParaRPr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57D3C05-DDF8-2644-91AA-A0E232F55BC1}" type="datetimeFigureOut">
              <a:rPr lang="tr-TR"/>
              <a:t>8.11.2024</a:t>
            </a:fld>
            <a:endParaRPr lang="tr-TR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3B1917-76A9-5A45-B903-E775C38F5156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Dikey Başlık ve Meti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tr-TR"/>
              <a:t>Asıl metin stillerini düzenlemek için tıklayın</a:t>
            </a:r>
            <a:endParaRPr/>
          </a:p>
          <a:p>
            <a:pPr lvl="1">
              <a:defRPr/>
            </a:pPr>
            <a:r>
              <a:rPr lang="tr-TR"/>
              <a:t>İkinci düzey</a:t>
            </a:r>
            <a:endParaRPr/>
          </a:p>
          <a:p>
            <a:pPr lvl="2">
              <a:defRPr/>
            </a:pPr>
            <a:r>
              <a:rPr lang="tr-TR"/>
              <a:t>Üçüncü düzey</a:t>
            </a:r>
            <a:endParaRPr/>
          </a:p>
          <a:p>
            <a:pPr lvl="3">
              <a:defRPr/>
            </a:pPr>
            <a:r>
              <a:rPr lang="tr-TR"/>
              <a:t>Dördüncü düzey</a:t>
            </a:r>
            <a:endParaRPr/>
          </a:p>
          <a:p>
            <a:pPr lvl="4">
              <a:defRPr/>
            </a:pPr>
            <a:r>
              <a:rPr lang="tr-TR"/>
              <a:t>Beşinci düzey</a:t>
            </a:r>
            <a:endParaRPr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57D3C05-DDF8-2644-91AA-A0E232F55BC1}" type="datetimeFigureOut">
              <a:rPr lang="tr-TR"/>
              <a:t>8.11.2024</a:t>
            </a:fld>
            <a:endParaRPr lang="tr-TR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3B1917-76A9-5A45-B903-E775C38F5156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showMasterSp="1" type="tx" userDrawn="1">
  <p:cSld name="Title and 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 bwMode="auto"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 bwMode="auto"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00000000-1234-1234-1234-123412341234}" type="slidenum">
              <a:rPr lang="tr"/>
              <a:t>‹#›</a:t>
            </a:fld>
            <a:endParaRPr lang="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Başlık ve İçeri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tr-TR"/>
              <a:t>Asıl metin stillerini düzenlemek için tıklayın</a:t>
            </a:r>
            <a:endParaRPr/>
          </a:p>
          <a:p>
            <a:pPr lvl="1">
              <a:defRPr/>
            </a:pPr>
            <a:r>
              <a:rPr lang="tr-TR"/>
              <a:t>İkinci düzey</a:t>
            </a:r>
            <a:endParaRPr/>
          </a:p>
          <a:p>
            <a:pPr lvl="2">
              <a:defRPr/>
            </a:pPr>
            <a:r>
              <a:rPr lang="tr-TR"/>
              <a:t>Üçüncü düzey</a:t>
            </a:r>
            <a:endParaRPr/>
          </a:p>
          <a:p>
            <a:pPr lvl="3">
              <a:defRPr/>
            </a:pPr>
            <a:r>
              <a:rPr lang="tr-TR"/>
              <a:t>Dördüncü düzey</a:t>
            </a:r>
            <a:endParaRPr/>
          </a:p>
          <a:p>
            <a:pPr lvl="4">
              <a:defRPr/>
            </a:pPr>
            <a:r>
              <a:rPr lang="tr-TR"/>
              <a:t>Beşinci düzey</a:t>
            </a:r>
            <a:endParaRPr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57D3C05-DDF8-2644-91AA-A0E232F55BC1}" type="datetimeFigureOut">
              <a:rPr lang="tr-TR"/>
              <a:t>8.11.2024</a:t>
            </a:fld>
            <a:endParaRPr lang="tr-TR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3B1917-76A9-5A45-B903-E775C38F5156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Bölüm Üst Bilgis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tr-TR"/>
              <a:t>Asıl metin stillerini düzenlemek için tıklayın</a:t>
            </a:r>
            <a:endParaRPr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57D3C05-DDF8-2644-91AA-A0E232F55BC1}" type="datetimeFigureOut">
              <a:rPr lang="tr-TR"/>
              <a:t>8.11.2024</a:t>
            </a:fld>
            <a:endParaRPr lang="tr-TR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3B1917-76A9-5A45-B903-E775C38F5156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İki İçeri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tr-TR"/>
              <a:t>Asıl metin stillerini düzenlemek için tıklayın</a:t>
            </a:r>
            <a:endParaRPr/>
          </a:p>
          <a:p>
            <a:pPr lvl="1">
              <a:defRPr/>
            </a:pPr>
            <a:r>
              <a:rPr lang="tr-TR"/>
              <a:t>İkinci düzey</a:t>
            </a:r>
            <a:endParaRPr/>
          </a:p>
          <a:p>
            <a:pPr lvl="2">
              <a:defRPr/>
            </a:pPr>
            <a:r>
              <a:rPr lang="tr-TR"/>
              <a:t>Üçüncü düzey</a:t>
            </a:r>
            <a:endParaRPr/>
          </a:p>
          <a:p>
            <a:pPr lvl="3">
              <a:defRPr/>
            </a:pPr>
            <a:r>
              <a:rPr lang="tr-TR"/>
              <a:t>Dördüncü düzey</a:t>
            </a:r>
            <a:endParaRPr/>
          </a:p>
          <a:p>
            <a:pPr lvl="4">
              <a:defRPr/>
            </a:pPr>
            <a:r>
              <a:rPr lang="tr-TR"/>
              <a:t>Beşinci düzey</a:t>
            </a:r>
            <a:endParaRPr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tr-TR"/>
              <a:t>Asıl metin stillerini düzenlemek için tıklayın</a:t>
            </a:r>
            <a:endParaRPr/>
          </a:p>
          <a:p>
            <a:pPr lvl="1">
              <a:defRPr/>
            </a:pPr>
            <a:r>
              <a:rPr lang="tr-TR"/>
              <a:t>İkinci düzey</a:t>
            </a:r>
            <a:endParaRPr/>
          </a:p>
          <a:p>
            <a:pPr lvl="2">
              <a:defRPr/>
            </a:pPr>
            <a:r>
              <a:rPr lang="tr-TR"/>
              <a:t>Üçüncü düzey</a:t>
            </a:r>
            <a:endParaRPr/>
          </a:p>
          <a:p>
            <a:pPr lvl="3">
              <a:defRPr/>
            </a:pPr>
            <a:r>
              <a:rPr lang="tr-TR"/>
              <a:t>Dördüncü düzey</a:t>
            </a:r>
            <a:endParaRPr/>
          </a:p>
          <a:p>
            <a:pPr lvl="4">
              <a:defRPr/>
            </a:pPr>
            <a:r>
              <a:rPr lang="tr-TR"/>
              <a:t>Beşinci düzey</a:t>
            </a:r>
            <a:endParaRPr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57D3C05-DDF8-2644-91AA-A0E232F55BC1}" type="datetimeFigureOut">
              <a:rPr lang="tr-TR"/>
              <a:t>8.11.2024</a:t>
            </a:fld>
            <a:endParaRPr lang="tr-TR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3B1917-76A9-5A45-B903-E775C38F5156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Karşılaştırm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tr-TR"/>
              <a:t>Asıl metin stillerini düzenlemek için tıklayın</a:t>
            </a:r>
            <a:endParaRPr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tr-TR"/>
              <a:t>Asıl metin stillerini düzenlemek için tıklayın</a:t>
            </a:r>
            <a:endParaRPr/>
          </a:p>
          <a:p>
            <a:pPr lvl="1">
              <a:defRPr/>
            </a:pPr>
            <a:r>
              <a:rPr lang="tr-TR"/>
              <a:t>İkinci düzey</a:t>
            </a:r>
            <a:endParaRPr/>
          </a:p>
          <a:p>
            <a:pPr lvl="2">
              <a:defRPr/>
            </a:pPr>
            <a:r>
              <a:rPr lang="tr-TR"/>
              <a:t>Üçüncü düzey</a:t>
            </a:r>
            <a:endParaRPr/>
          </a:p>
          <a:p>
            <a:pPr lvl="3">
              <a:defRPr/>
            </a:pPr>
            <a:r>
              <a:rPr lang="tr-TR"/>
              <a:t>Dördüncü düzey</a:t>
            </a:r>
            <a:endParaRPr/>
          </a:p>
          <a:p>
            <a:pPr lvl="4">
              <a:defRPr/>
            </a:pPr>
            <a:r>
              <a:rPr lang="tr-TR"/>
              <a:t>Beşinci düzey</a:t>
            </a:r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tr-TR"/>
              <a:t>Asıl metin stillerini düzenlemek için tıklayın</a:t>
            </a:r>
            <a:endParaRPr/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tr-TR"/>
              <a:t>Asıl metin stillerini düzenlemek için tıklayın</a:t>
            </a:r>
            <a:endParaRPr/>
          </a:p>
          <a:p>
            <a:pPr lvl="1">
              <a:defRPr/>
            </a:pPr>
            <a:r>
              <a:rPr lang="tr-TR"/>
              <a:t>İkinci düzey</a:t>
            </a:r>
            <a:endParaRPr/>
          </a:p>
          <a:p>
            <a:pPr lvl="2">
              <a:defRPr/>
            </a:pPr>
            <a:r>
              <a:rPr lang="tr-TR"/>
              <a:t>Üçüncü düzey</a:t>
            </a:r>
            <a:endParaRPr/>
          </a:p>
          <a:p>
            <a:pPr lvl="3">
              <a:defRPr/>
            </a:pPr>
            <a:r>
              <a:rPr lang="tr-TR"/>
              <a:t>Dördüncü düzey</a:t>
            </a:r>
            <a:endParaRPr/>
          </a:p>
          <a:p>
            <a:pPr lvl="4">
              <a:defRPr/>
            </a:pPr>
            <a:r>
              <a:rPr lang="tr-TR"/>
              <a:t>Beşinci düzey</a:t>
            </a:r>
            <a:endParaRPr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57D3C05-DDF8-2644-91AA-A0E232F55BC1}" type="datetimeFigureOut">
              <a:rPr lang="tr-TR"/>
              <a:t>8.11.2024</a:t>
            </a:fld>
            <a:endParaRPr lang="tr-TR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3B1917-76A9-5A45-B903-E775C38F5156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Yalnızca Başlı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57D3C05-DDF8-2644-91AA-A0E232F55BC1}" type="datetimeFigureOut">
              <a:rPr lang="tr-TR"/>
              <a:t>8.11.2024</a:t>
            </a:fld>
            <a:endParaRPr lang="tr-TR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3B1917-76A9-5A45-B903-E775C38F5156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oş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57D3C05-DDF8-2644-91AA-A0E232F55BC1}" type="datetimeFigureOut">
              <a:rPr lang="tr-TR"/>
              <a:t>8.11.2024</a:t>
            </a:fld>
            <a:endParaRPr lang="tr-TR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3B1917-76A9-5A45-B903-E775C38F5156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Başlıklı İçeri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tr-TR"/>
              <a:t>Asıl metin stillerini düzenlemek için tıklayın</a:t>
            </a:r>
            <a:endParaRPr/>
          </a:p>
          <a:p>
            <a:pPr lvl="1">
              <a:defRPr/>
            </a:pPr>
            <a:r>
              <a:rPr lang="tr-TR"/>
              <a:t>İkinci düzey</a:t>
            </a:r>
            <a:endParaRPr/>
          </a:p>
          <a:p>
            <a:pPr lvl="2">
              <a:defRPr/>
            </a:pPr>
            <a:r>
              <a:rPr lang="tr-TR"/>
              <a:t>Üçüncü düzey</a:t>
            </a:r>
            <a:endParaRPr/>
          </a:p>
          <a:p>
            <a:pPr lvl="3">
              <a:defRPr/>
            </a:pPr>
            <a:r>
              <a:rPr lang="tr-TR"/>
              <a:t>Dördüncü düzey</a:t>
            </a:r>
            <a:endParaRPr/>
          </a:p>
          <a:p>
            <a:pPr lvl="4">
              <a:defRPr/>
            </a:pPr>
            <a:r>
              <a:rPr lang="tr-TR"/>
              <a:t>Beşinci düzey</a:t>
            </a:r>
            <a:endParaRPr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tr-TR"/>
              <a:t>Asıl metin stillerini düzenlemek için tıklayın</a:t>
            </a:r>
            <a:endParaRPr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57D3C05-DDF8-2644-91AA-A0E232F55BC1}" type="datetimeFigureOut">
              <a:rPr lang="tr-TR"/>
              <a:t>8.11.2024</a:t>
            </a:fld>
            <a:endParaRPr lang="tr-TR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3B1917-76A9-5A45-B903-E775C38F5156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Başlıklı Resi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tr-TR"/>
              <a:t>Asıl metin stillerini düzenlemek için tıklayın</a:t>
            </a:r>
            <a:endParaRPr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57D3C05-DDF8-2644-91AA-A0E232F55BC1}" type="datetimeFigureOut">
              <a:rPr lang="tr-TR"/>
              <a:t>8.11.2024</a:t>
            </a:fld>
            <a:endParaRPr lang="tr-TR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3B1917-76A9-5A45-B903-E775C38F5156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tr-TR"/>
              <a:t>Asıl metin stillerini düzenlemek için tıklayın</a:t>
            </a:r>
            <a:endParaRPr/>
          </a:p>
          <a:p>
            <a:pPr lvl="1">
              <a:defRPr/>
            </a:pPr>
            <a:r>
              <a:rPr lang="tr-TR"/>
              <a:t>İkinci düzey</a:t>
            </a:r>
            <a:endParaRPr/>
          </a:p>
          <a:p>
            <a:pPr lvl="2">
              <a:defRPr/>
            </a:pPr>
            <a:r>
              <a:rPr lang="tr-TR"/>
              <a:t>Üçüncü düzey</a:t>
            </a:r>
            <a:endParaRPr/>
          </a:p>
          <a:p>
            <a:pPr lvl="3">
              <a:defRPr/>
            </a:pPr>
            <a:r>
              <a:rPr lang="tr-TR"/>
              <a:t>Dördüncü düzey</a:t>
            </a:r>
            <a:endParaRPr/>
          </a:p>
          <a:p>
            <a:pPr lvl="4">
              <a:defRPr/>
            </a:pPr>
            <a:r>
              <a:rPr lang="tr-TR"/>
              <a:t>Beşinci düzey</a:t>
            </a:r>
            <a:endParaRPr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E57D3C05-DDF8-2644-91AA-A0E232F55BC1}" type="datetimeFigureOut">
              <a:rPr lang="tr-TR"/>
              <a:t>8.11.2024</a:t>
            </a:fld>
            <a:endParaRPr lang="tr-TR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383B1917-76A9-5A45-B903-E775C38F5156}" type="slidenum">
              <a:rPr lang="tr-TR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gradFill>
          <a:gsLst>
            <a:gs pos="0">
              <a:schemeClr val="accent1">
                <a:lumMod val="0"/>
              </a:schemeClr>
            </a:gs>
            <a:gs pos="70000">
              <a:schemeClr val="accent1">
                <a:lumMod val="45000"/>
                <a:lumOff val="55000"/>
              </a:schemeClr>
            </a:gs>
            <a:gs pos="8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 bwMode="auto">
          <a:xfrm>
            <a:off x="1720252" y="1099750"/>
            <a:ext cx="8099854" cy="167434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tr-TR" sz="5400" b="1">
                <a:solidFill>
                  <a:srgbClr val="BCFCFA"/>
                </a:solidFill>
              </a:rPr>
              <a:t>Robot Tasarımı ve Uygulamaları Projesi</a:t>
            </a:r>
            <a:endParaRPr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 bwMode="auto">
          <a:xfrm>
            <a:off x="819807" y="3781096"/>
            <a:ext cx="9900744" cy="281035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tr-TR" sz="2200" b="1">
                <a:solidFill>
                  <a:schemeClr val="bg1"/>
                </a:solidFill>
              </a:rPr>
              <a:t>            </a:t>
            </a:r>
            <a:r>
              <a:rPr lang="tr-TR" b="1">
                <a:solidFill>
                  <a:srgbClr val="BCFCFA"/>
                </a:solidFill>
                <a:latin typeface="+mj-lt"/>
                <a:ea typeface="+mj-ea"/>
                <a:cs typeface="+mj-cs"/>
              </a:rPr>
              <a:t>Algoritmalar:</a:t>
            </a:r>
            <a:r>
              <a:rPr lang="tr-TR" sz="2200" b="1">
                <a:solidFill>
                  <a:schemeClr val="bg1"/>
                </a:solidFill>
              </a:rPr>
              <a:t>	 DQL, PPO,  A2C</a:t>
            </a:r>
            <a:endParaRPr/>
          </a:p>
          <a:p>
            <a:pPr algn="l">
              <a:defRPr/>
            </a:pPr>
            <a:r>
              <a:rPr lang="tr-TR" sz="2200" b="1">
                <a:solidFill>
                  <a:schemeClr val="bg1"/>
                </a:solidFill>
              </a:rPr>
              <a:t>           </a:t>
            </a:r>
            <a:r>
              <a:rPr lang="tr-TR" b="1">
                <a:solidFill>
                  <a:srgbClr val="BCFCFA"/>
                </a:solidFill>
                <a:latin typeface="+mj-lt"/>
                <a:ea typeface="+mj-ea"/>
                <a:cs typeface="+mj-cs"/>
              </a:rPr>
              <a:t>Ortamlar:</a:t>
            </a:r>
            <a:r>
              <a:rPr lang="tr-TR" sz="2200" b="1">
                <a:solidFill>
                  <a:schemeClr val="bg1"/>
                </a:solidFill>
              </a:rPr>
              <a:t>	 Car Racing,  </a:t>
            </a:r>
            <a:r>
              <a:rPr lang="tr-TR" sz="2200" b="1">
                <a:solidFill>
                  <a:schemeClr val="bg1"/>
                </a:solidFill>
              </a:rPr>
              <a:t>Acrobot</a:t>
            </a:r>
            <a:endParaRPr lang="tr-TR" sz="2200" b="1">
              <a:solidFill>
                <a:schemeClr val="bg1"/>
              </a:solidFill>
            </a:endParaRPr>
          </a:p>
          <a:p>
            <a:pPr algn="l">
              <a:defRPr/>
            </a:pPr>
            <a:r>
              <a:rPr lang="tr-TR" sz="2200" b="1">
                <a:solidFill>
                  <a:schemeClr val="bg1"/>
                </a:solidFill>
              </a:rPr>
              <a:t>           </a:t>
            </a:r>
            <a:r>
              <a:rPr lang="tr-TR" b="1">
                <a:solidFill>
                  <a:srgbClr val="BCFCFA"/>
                </a:solidFill>
                <a:latin typeface="+mj-lt"/>
                <a:ea typeface="+mj-ea"/>
                <a:cs typeface="+mj-cs"/>
              </a:rPr>
              <a:t>Öğretmen: </a:t>
            </a:r>
            <a:r>
              <a:rPr lang="tr-TR" sz="2200" b="1">
                <a:solidFill>
                  <a:schemeClr val="bg1"/>
                </a:solidFill>
              </a:rPr>
              <a:t>	 Yiğit Kuyu</a:t>
            </a:r>
            <a:endParaRPr/>
          </a:p>
          <a:p>
            <a:pPr algn="l">
              <a:defRPr/>
            </a:pPr>
            <a:r>
              <a:rPr lang="tr-TR" sz="2200" b="1">
                <a:solidFill>
                  <a:schemeClr val="bg1"/>
                </a:solidFill>
              </a:rPr>
              <a:t>           </a:t>
            </a:r>
            <a:r>
              <a:rPr lang="tr-TR" b="1">
                <a:solidFill>
                  <a:srgbClr val="BCFCFA"/>
                </a:solidFill>
                <a:latin typeface="+mj-lt"/>
                <a:ea typeface="+mj-ea"/>
                <a:cs typeface="+mj-cs"/>
              </a:rPr>
              <a:t>Öğrenciler: </a:t>
            </a:r>
            <a:r>
              <a:rPr lang="tr-TR" sz="2200" b="1">
                <a:solidFill>
                  <a:schemeClr val="bg1"/>
                </a:solidFill>
              </a:rPr>
              <a:t>	 - Mert Ağralı</a:t>
            </a:r>
            <a:br>
              <a:rPr lang="tr-TR" sz="2200" b="1">
                <a:solidFill>
                  <a:schemeClr val="bg1"/>
                </a:solidFill>
              </a:rPr>
            </a:br>
            <a:r>
              <a:rPr lang="tr-TR" sz="2200" b="1">
                <a:solidFill>
                  <a:schemeClr val="bg1"/>
                </a:solidFill>
              </a:rPr>
              <a:t>			 - Mert </a:t>
            </a:r>
            <a:r>
              <a:rPr lang="tr-TR" sz="2200" b="1">
                <a:solidFill>
                  <a:schemeClr val="bg1"/>
                </a:solidFill>
              </a:rPr>
              <a:t>Ateşmen</a:t>
            </a:r>
            <a:br>
              <a:rPr lang="tr-TR" sz="2200" b="1">
                <a:solidFill>
                  <a:schemeClr val="bg1"/>
                </a:solidFill>
              </a:rPr>
            </a:br>
            <a:r>
              <a:rPr lang="tr-TR" sz="2200" b="1">
                <a:solidFill>
                  <a:schemeClr val="bg1"/>
                </a:solidFill>
              </a:rPr>
              <a:t>			 - Ahmet Hakan Altun</a:t>
            </a:r>
            <a:endParaRPr/>
          </a:p>
          <a:p>
            <a:pPr algn="l">
              <a:defRPr/>
            </a:pPr>
            <a:endParaRPr lang="tr-TR" sz="2200" b="1">
              <a:solidFill>
                <a:schemeClr val="bg1"/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786542" y="2984155"/>
            <a:ext cx="2857500" cy="3505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Metin kutusu 2"/>
          <p:cNvSpPr txBox="1"/>
          <p:nvPr/>
        </p:nvSpPr>
        <p:spPr bwMode="auto">
          <a:xfrm>
            <a:off x="487110" y="401653"/>
            <a:ext cx="4486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/>
              <a:t>Discounted</a:t>
            </a:r>
            <a:r>
              <a:rPr lang="tr-TR" sz="4000" b="1"/>
              <a:t> </a:t>
            </a:r>
            <a:r>
              <a:rPr lang="tr-TR" sz="4000" b="1"/>
              <a:t>Factor</a:t>
            </a:r>
            <a:endParaRPr lang="tr-TR" sz="4000" b="1"/>
          </a:p>
        </p:txBody>
      </p:sp>
      <p:sp>
        <p:nvSpPr>
          <p:cNvPr id="4" name="Metin kutusu 3"/>
          <p:cNvSpPr txBox="1"/>
          <p:nvPr/>
        </p:nvSpPr>
        <p:spPr bwMode="auto">
          <a:xfrm>
            <a:off x="1256232" y="1760433"/>
            <a:ext cx="7144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tr-TR"/>
              <a:t>0 ile 1 arasında olmalı</a:t>
            </a:r>
            <a:endParaRPr/>
          </a:p>
          <a:p>
            <a:pPr marL="285750" indent="-285750">
              <a:buFontTx/>
              <a:buChar char="-"/>
              <a:defRPr/>
            </a:pPr>
            <a:endParaRPr lang="tr-TR"/>
          </a:p>
          <a:p>
            <a:pPr marL="285750" indent="-285750">
              <a:buFontTx/>
              <a:buChar char="-"/>
              <a:defRPr/>
            </a:pPr>
            <a:r>
              <a:rPr lang="tr-TR"/>
              <a:t>Orta seviye dengeleme (</a:t>
            </a:r>
            <a:r>
              <a:rPr lang="tr-TR"/>
              <a:t>balance</a:t>
            </a:r>
            <a:r>
              <a:rPr lang="tr-TR"/>
              <a:t>) vs. uzun-dönem ödülleri (</a:t>
            </a:r>
            <a:r>
              <a:rPr lang="tr-TR"/>
              <a:t>rewards</a:t>
            </a:r>
            <a:r>
              <a:rPr lang="tr-TR"/>
              <a:t>)</a:t>
            </a:r>
            <a:endParaRPr/>
          </a:p>
          <a:p>
            <a:pPr marL="742950" lvl="1" indent="-285750">
              <a:buFontTx/>
              <a:buChar char="-"/>
              <a:defRPr/>
            </a:pPr>
            <a:r>
              <a:rPr lang="tr-TR"/>
              <a:t>Düşük değer -&gt; anında kazanç</a:t>
            </a:r>
            <a:endParaRPr/>
          </a:p>
          <a:p>
            <a:pPr marL="742950" lvl="1" indent="-285750">
              <a:buFontTx/>
              <a:buChar char="-"/>
              <a:defRPr/>
            </a:pPr>
            <a:r>
              <a:rPr lang="tr-TR"/>
              <a:t>Yüksek değer -&gt; uzun-dönemde fayda</a:t>
            </a:r>
            <a:endParaRPr/>
          </a:p>
        </p:txBody>
      </p:sp>
      <p:pic>
        <p:nvPicPr>
          <p:cNvPr id="6" name="Resim 5" descr="metin, yazı tipi, çizgi, ekran görüntüsü içeren bir resim&#10;&#10;Açıklama otomatik olarak oluşturuldu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50235" y="3715141"/>
            <a:ext cx="9785467" cy="1463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Resim 2" descr="ekran görüntüsü, metin içeren bir resim&#10;&#10;Açıklama otomatik olarak oluşturuldu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08192" y="1818909"/>
            <a:ext cx="10375615" cy="4034960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 bwMode="auto">
          <a:xfrm>
            <a:off x="908192" y="418744"/>
            <a:ext cx="6795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3600" b="1"/>
              <a:t>MDP (Markov </a:t>
            </a:r>
            <a:r>
              <a:rPr lang="tr-TR" sz="3600" b="1"/>
              <a:t>Decision</a:t>
            </a:r>
            <a:r>
              <a:rPr lang="tr-TR" sz="3600" b="1"/>
              <a:t> </a:t>
            </a:r>
            <a:r>
              <a:rPr lang="tr-TR" sz="3600" b="1"/>
              <a:t>Process</a:t>
            </a:r>
            <a:r>
              <a:rPr lang="tr-TR" sz="3600" b="1"/>
              <a:t>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 bwMode="auto">
          <a:xfrm>
            <a:off x="734938" y="327268"/>
            <a:ext cx="3778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3600" b="1"/>
              <a:t>Politika (</a:t>
            </a:r>
            <a:r>
              <a:rPr lang="tr-TR" sz="3600" b="1"/>
              <a:t>Policies</a:t>
            </a:r>
            <a:r>
              <a:rPr lang="tr-TR" sz="3600" b="1"/>
              <a:t>)</a:t>
            </a:r>
            <a:endParaRPr/>
          </a:p>
        </p:txBody>
      </p:sp>
      <p:pic>
        <p:nvPicPr>
          <p:cNvPr id="4" name="Resim 3" descr="iç mekan, resim, sanat, zemin içeren bir resim&#10;&#10;Açıklama otomatik olarak oluşturuldu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759578" y="2997599"/>
            <a:ext cx="5931494" cy="3353671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 bwMode="auto">
          <a:xfrm>
            <a:off x="734938" y="1483627"/>
            <a:ext cx="8750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tr-TR"/>
              <a:t>RL amacı → etkili politikalar oluşturmak</a:t>
            </a:r>
            <a:endParaRPr/>
          </a:p>
          <a:p>
            <a:pPr>
              <a:defRPr/>
            </a:pPr>
            <a:endParaRPr lang="tr-TR"/>
          </a:p>
          <a:p>
            <a:pPr marL="285750" indent="-285750">
              <a:buFontTx/>
              <a:buChar char="-"/>
              <a:defRPr/>
            </a:pPr>
            <a:r>
              <a:rPr lang="tr-TR"/>
              <a:t>Her durumda hangi eylemin yapılacağını belirleyerek getiriyi en üst düzeye çıkarmak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Resim 2" descr="metin, yazı tipi, ekran görüntüsü, çizgi içeren bir resim&#10;&#10;Açıklama otomatik olarak oluşturuldu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04109" y="3358498"/>
            <a:ext cx="9418038" cy="1640793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 bwMode="auto">
          <a:xfrm>
            <a:off x="1104109" y="769122"/>
            <a:ext cx="6113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/>
              <a:t>State</a:t>
            </a:r>
            <a:r>
              <a:rPr lang="tr-TR" sz="4000" b="1"/>
              <a:t>-Value Fonksiyonları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 bwMode="auto">
          <a:xfrm>
            <a:off x="897308" y="444381"/>
            <a:ext cx="43171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/>
              <a:t>Bellman</a:t>
            </a:r>
            <a:r>
              <a:rPr lang="tr-TR" sz="4000" b="1"/>
              <a:t> </a:t>
            </a:r>
            <a:r>
              <a:rPr lang="tr-TR" sz="4000" b="1"/>
              <a:t>Equation</a:t>
            </a:r>
            <a:endParaRPr lang="tr-TR" sz="4000" b="1"/>
          </a:p>
        </p:txBody>
      </p:sp>
      <p:pic>
        <p:nvPicPr>
          <p:cNvPr id="6" name="Resim 5" descr="metin, yazı tipi, ekran görüntüsü, çizgi içeren bir resim&#10;&#10;Açıklama otomatik olarak oluşturuldu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328252" y="3092910"/>
            <a:ext cx="7772400" cy="2215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Resim 2" descr="metin, yazı tipi, ekran görüntüsü, çizgi içeren bir resim&#10;&#10;Açıklama otomatik olarak oluşturuldu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365493" y="3359805"/>
            <a:ext cx="9461013" cy="1964224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 bwMode="auto">
          <a:xfrm>
            <a:off x="1042587" y="546931"/>
            <a:ext cx="8894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/>
              <a:t>Action-Value Fonksiyonları (</a:t>
            </a:r>
            <a:r>
              <a:rPr lang="tr-TR" sz="4000" b="1"/>
              <a:t>Q-Values</a:t>
            </a:r>
            <a:r>
              <a:rPr lang="tr-TR" sz="4000" b="1"/>
              <a:t>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1460872" name="Metin kutusu 12"/>
          <p:cNvSpPr txBox="1"/>
          <p:nvPr/>
        </p:nvSpPr>
        <p:spPr bwMode="auto">
          <a:xfrm>
            <a:off x="4482540" y="816549"/>
            <a:ext cx="2864969" cy="701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Q Learning</a:t>
            </a:r>
            <a:endParaRPr/>
          </a:p>
        </p:txBody>
      </p:sp>
      <p:sp>
        <p:nvSpPr>
          <p:cNvPr id="1413051762" name="Metin kutusu 14"/>
          <p:cNvSpPr txBox="1"/>
          <p:nvPr/>
        </p:nvSpPr>
        <p:spPr bwMode="auto">
          <a:xfrm>
            <a:off x="810849" y="2252921"/>
            <a:ext cx="10316953" cy="1493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tr-TR" sz="1800" b="0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Q-learning, her durum-eylem çifti için, o eylemi seçmenin beklenen ödülünü gösteren bir Q değeri öğrenir.</a:t>
            </a:r>
            <a:endParaRPr sz="2000"/>
          </a:p>
          <a:p>
            <a:pPr marL="342900" indent="-342900">
              <a:buFont typeface="Arial"/>
              <a:buChar char="•"/>
              <a:defRPr/>
            </a:pPr>
            <a:endParaRPr sz="2000"/>
          </a:p>
          <a:p>
            <a:pPr marL="342900" indent="-342900"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Ayuthaya"/>
                <a:ea typeface="Ayuthaya"/>
                <a:cs typeface="Ayuthaya"/>
              </a:rPr>
              <a:t>Bu Q değerleri, her durum-eylem kombinasyonu için ayrı bir hücrede saklanan bir Q-tablosunda bellekte tutulur.</a:t>
            </a:r>
            <a:endParaRPr>
              <a:latin typeface="Ayuthaya"/>
              <a:cs typeface="Ayuthaya"/>
            </a:endParaRPr>
          </a:p>
        </p:txBody>
      </p:sp>
      <p:pic>
        <p:nvPicPr>
          <p:cNvPr id="1441786135" name="Resim 144178613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68701" y="4051223"/>
            <a:ext cx="10001250" cy="258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9160756" name="Metin kutusu 12"/>
          <p:cNvSpPr txBox="1"/>
          <p:nvPr/>
        </p:nvSpPr>
        <p:spPr bwMode="auto">
          <a:xfrm>
            <a:off x="514492" y="773820"/>
            <a:ext cx="8794496" cy="701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Q</a:t>
            </a:r>
            <a:r>
              <a:rPr lang="tr-TR" sz="4000" b="1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 Değeri ve Politika Arasındaki Bağ</a:t>
            </a:r>
            <a:endParaRPr/>
          </a:p>
        </p:txBody>
      </p:sp>
      <p:sp>
        <p:nvSpPr>
          <p:cNvPr id="1906077781" name="Metin kutusu 13"/>
          <p:cNvSpPr txBox="1"/>
          <p:nvPr/>
        </p:nvSpPr>
        <p:spPr bwMode="auto">
          <a:xfrm>
            <a:off x="1492080" y="2361707"/>
            <a:ext cx="7326424" cy="396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2000" b="0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Optimal </a:t>
            </a:r>
            <a:r>
              <a:rPr lang="tr-TR" sz="2000" b="0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Q</a:t>
            </a:r>
            <a:r>
              <a:rPr lang="tr-TR" sz="2000" b="0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 fonksiyonu, en iyi politikayı bulmamıza yardımcı olur.</a:t>
            </a:r>
            <a:endParaRPr sz="2200"/>
          </a:p>
        </p:txBody>
      </p:sp>
      <p:pic>
        <p:nvPicPr>
          <p:cNvPr id="1566255606" name="Resim 156625560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492080" y="4167186"/>
            <a:ext cx="8953499" cy="790574"/>
          </a:xfrm>
          <a:prstGeom prst="rect">
            <a:avLst/>
          </a:prstGeom>
        </p:spPr>
      </p:pic>
      <p:sp>
        <p:nvSpPr>
          <p:cNvPr id="179361564" name="Metin kutusu 179361563"/>
          <p:cNvSpPr txBox="1"/>
          <p:nvPr/>
        </p:nvSpPr>
        <p:spPr bwMode="auto">
          <a:xfrm>
            <a:off x="2992754" y="5397605"/>
            <a:ext cx="6111154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tr-TR" sz="2200" b="1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(Greedy Yaklaşım)</a:t>
            </a:r>
            <a:endParaRPr sz="26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60265617" name="Resim 136026561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49583" y="1827185"/>
            <a:ext cx="10543645" cy="3461618"/>
          </a:xfrm>
          <a:prstGeom prst="rect">
            <a:avLst/>
          </a:prstGeom>
        </p:spPr>
      </p:pic>
      <p:sp>
        <p:nvSpPr>
          <p:cNvPr id="1039990523" name="Metin kutusu 12"/>
          <p:cNvSpPr txBox="1"/>
          <p:nvPr/>
        </p:nvSpPr>
        <p:spPr bwMode="auto">
          <a:xfrm>
            <a:off x="2230343" y="816549"/>
            <a:ext cx="7382125" cy="701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Q Learning Bellman Denklemi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8796274" name="Metin kutusu 12"/>
          <p:cNvSpPr txBox="1"/>
          <p:nvPr/>
        </p:nvSpPr>
        <p:spPr bwMode="auto">
          <a:xfrm>
            <a:off x="3449908" y="816549"/>
            <a:ext cx="5037845" cy="701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Q Learning Formülü</a:t>
            </a:r>
            <a:endParaRPr/>
          </a:p>
        </p:txBody>
      </p:sp>
      <p:sp>
        <p:nvSpPr>
          <p:cNvPr id="22455748" name="Metin kutusu 13"/>
          <p:cNvSpPr txBox="1"/>
          <p:nvPr/>
        </p:nvSpPr>
        <p:spPr bwMode="auto">
          <a:xfrm>
            <a:off x="2385119" y="2395890"/>
            <a:ext cx="183636" cy="427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sz="2200"/>
          </a:p>
        </p:txBody>
      </p:sp>
      <p:pic>
        <p:nvPicPr>
          <p:cNvPr id="975637103" name="Resim 97563710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43698" y="3067376"/>
            <a:ext cx="9006447" cy="637927"/>
          </a:xfrm>
          <a:prstGeom prst="rect">
            <a:avLst/>
          </a:prstGeom>
        </p:spPr>
      </p:pic>
      <p:pic>
        <p:nvPicPr>
          <p:cNvPr id="41743048" name="Resim 4174304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361332" y="3772729"/>
            <a:ext cx="9469334" cy="666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İçerik Yer Tutucusu 8" descr="metin, logo, yazı tipi, grafik içeren bir resim&#10;&#10;Açıklama otomatik olarak oluşturuldu"/>
          <p:cNvPicPr>
            <a:picLocks noChangeAspect="1" noGrp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6276241" y="2840279"/>
            <a:ext cx="4680125" cy="2534647"/>
          </a:xfrm>
        </p:spPr>
      </p:pic>
      <p:sp>
        <p:nvSpPr>
          <p:cNvPr id="13" name="Metin kutusu 12"/>
          <p:cNvSpPr txBox="1"/>
          <p:nvPr/>
        </p:nvSpPr>
        <p:spPr bwMode="auto">
          <a:xfrm>
            <a:off x="2518738" y="782366"/>
            <a:ext cx="71545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>
                <a:latin typeface="Ayuthaya"/>
                <a:ea typeface="Ayuthaya"/>
                <a:cs typeface="Ayuthaya"/>
              </a:rPr>
              <a:t>Reinforcement</a:t>
            </a:r>
            <a:r>
              <a:rPr lang="tr-TR" sz="4000" b="1">
                <a:latin typeface="Ayuthaya"/>
                <a:ea typeface="Ayuthaya"/>
                <a:cs typeface="Ayuthaya"/>
              </a:rPr>
              <a:t> Learning</a:t>
            </a:r>
            <a:endParaRPr/>
          </a:p>
        </p:txBody>
      </p:sp>
      <p:sp>
        <p:nvSpPr>
          <p:cNvPr id="14" name="Metin kutusu 13"/>
          <p:cNvSpPr txBox="1"/>
          <p:nvPr/>
        </p:nvSpPr>
        <p:spPr bwMode="auto">
          <a:xfrm>
            <a:off x="810850" y="2501725"/>
            <a:ext cx="5062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1600">
                <a:latin typeface="Ayuthaya"/>
                <a:ea typeface="Ayuthaya"/>
                <a:cs typeface="Ayuthaya"/>
              </a:rPr>
              <a:t>Ajan deneme ve yanılma yoluyla öğrenir.</a:t>
            </a:r>
            <a:endParaRPr/>
          </a:p>
        </p:txBody>
      </p:sp>
      <p:sp>
        <p:nvSpPr>
          <p:cNvPr id="15" name="Metin kutusu 14"/>
          <p:cNvSpPr txBox="1"/>
          <p:nvPr/>
        </p:nvSpPr>
        <p:spPr bwMode="auto">
          <a:xfrm>
            <a:off x="810850" y="3205422"/>
            <a:ext cx="468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tr-TR" sz="1600">
                <a:latin typeface="Ayuthaya"/>
                <a:ea typeface="Ayuthaya"/>
                <a:cs typeface="Ayuthaya"/>
              </a:rPr>
              <a:t>İyi kararlar için ödül alırken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tr-TR" sz="1600">
                <a:latin typeface="Ayuthaya"/>
                <a:ea typeface="Ayuthaya"/>
                <a:cs typeface="Ayuthaya"/>
              </a:rPr>
              <a:t>Kötü kararlar için ceza alır.</a:t>
            </a:r>
            <a:endParaRPr/>
          </a:p>
        </p:txBody>
      </p:sp>
      <p:sp>
        <p:nvSpPr>
          <p:cNvPr id="17" name="Metin kutusu 16"/>
          <p:cNvSpPr txBox="1"/>
          <p:nvPr/>
        </p:nvSpPr>
        <p:spPr bwMode="auto">
          <a:xfrm>
            <a:off x="810850" y="4155340"/>
            <a:ext cx="4810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tr-TR" sz="1600" b="1">
                <a:latin typeface="Ayuthaya"/>
                <a:ea typeface="Ayuthaya"/>
                <a:cs typeface="Ayuthaya"/>
              </a:rPr>
              <a:t>Amaç: </a:t>
            </a:r>
            <a:r>
              <a:rPr lang="tr-TR" sz="1600">
                <a:latin typeface="Ayuthaya"/>
                <a:ea typeface="Ayuthaya"/>
                <a:cs typeface="Ayuthaya"/>
              </a:rPr>
              <a:t>Zamanla pozitif </a:t>
            </a:r>
            <a:r>
              <a:rPr lang="tr-TR" sz="1600">
                <a:latin typeface="Ayuthaya"/>
                <a:ea typeface="Ayuthaya"/>
                <a:cs typeface="Ayuthaya"/>
              </a:rPr>
              <a:t>feedback’i</a:t>
            </a:r>
            <a:r>
              <a:rPr lang="tr-TR" sz="1600">
                <a:latin typeface="Ayuthaya"/>
                <a:ea typeface="Ayuthaya"/>
                <a:cs typeface="Ayuthaya"/>
              </a:rPr>
              <a:t> en yüksek mertebeye çıkarmaktır.</a:t>
            </a:r>
            <a:endParaRPr/>
          </a:p>
          <a:p>
            <a:pPr>
              <a:defRPr/>
            </a:pPr>
            <a:endParaRPr lang="tr-TR" sz="1600">
              <a:latin typeface="Ayuthaya"/>
              <a:ea typeface="Ayuthaya"/>
              <a:cs typeface="Ayuthaya"/>
            </a:endParaRPr>
          </a:p>
          <a:p>
            <a:pPr>
              <a:defRPr/>
            </a:pPr>
            <a:r>
              <a:rPr lang="tr-TR" sz="1600">
                <a:latin typeface="Ayuthaya"/>
                <a:ea typeface="Ayuthaya"/>
                <a:cs typeface="Ayuthaya"/>
              </a:rPr>
              <a:t>Daha açıklayıcı olursak kümülatif ödülü maksimuma çıkarmak birincil önceliktir.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1204910" name="Metin kutusu 12"/>
          <p:cNvSpPr txBox="1"/>
          <p:nvPr/>
        </p:nvSpPr>
        <p:spPr bwMode="auto">
          <a:xfrm>
            <a:off x="2950103" y="763633"/>
            <a:ext cx="5800586" cy="701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Q Learning Algoritması</a:t>
            </a:r>
            <a:endParaRPr/>
          </a:p>
        </p:txBody>
      </p:sp>
      <p:sp>
        <p:nvSpPr>
          <p:cNvPr id="680171270" name="Metin kutusu 13"/>
          <p:cNvSpPr txBox="1"/>
          <p:nvPr/>
        </p:nvSpPr>
        <p:spPr bwMode="auto">
          <a:xfrm>
            <a:off x="2385119" y="2395890"/>
            <a:ext cx="183636" cy="427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sz="2200"/>
          </a:p>
        </p:txBody>
      </p:sp>
      <p:pic>
        <p:nvPicPr>
          <p:cNvPr id="1804479985" name="Resim 180447998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526887" y="1997700"/>
            <a:ext cx="8647020" cy="2862597"/>
          </a:xfrm>
          <a:prstGeom prst="rect">
            <a:avLst/>
          </a:prstGeom>
        </p:spPr>
      </p:pic>
      <p:sp>
        <p:nvSpPr>
          <p:cNvPr id="845446470" name="Metin kutusu 13"/>
          <p:cNvSpPr txBox="1"/>
          <p:nvPr/>
        </p:nvSpPr>
        <p:spPr bwMode="auto">
          <a:xfrm>
            <a:off x="1038502" y="5438599"/>
            <a:ext cx="10116434" cy="66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tr-TR" sz="1800" b="1">
                <a:latin typeface="Ayuthaya"/>
                <a:ea typeface="Ayuthaya"/>
                <a:cs typeface="Ayuthaya"/>
              </a:rPr>
              <a:t>NOT:</a:t>
            </a:r>
            <a:r>
              <a:rPr lang="tr-TR" sz="1800">
                <a:latin typeface="Ayuthaya"/>
                <a:ea typeface="Ayuthaya"/>
                <a:cs typeface="Ayuthaya"/>
              </a:rPr>
              <a:t> Q Learning aksiyonları seçmek için </a:t>
            </a:r>
            <a:r>
              <a:rPr>
                <a:latin typeface="Asana"/>
                <a:ea typeface="Asana"/>
                <a:cs typeface="Asana"/>
              </a:rPr>
              <a:t>ε</a:t>
            </a:r>
            <a:r>
              <a:rPr lang="tr-TR" sz="1800">
                <a:latin typeface="Ayuthaya"/>
                <a:ea typeface="Ayuthaya"/>
                <a:cs typeface="Ayuthaya"/>
              </a:rPr>
              <a:t>-greedy yöntem kullanırken Q fonksiyonunu öğrenmek için greedy yaklaşım kullanır. Bu tür öğrenme çeşitlerine </a:t>
            </a:r>
            <a:r>
              <a:rPr lang="tr-TR" sz="1800" b="1">
                <a:latin typeface="Ayuthaya"/>
                <a:ea typeface="Ayuthaya"/>
                <a:cs typeface="Ayuthaya"/>
              </a:rPr>
              <a:t>Off Policy Learning</a:t>
            </a:r>
            <a:r>
              <a:rPr lang="tr-TR" sz="1800">
                <a:latin typeface="Ayuthaya"/>
                <a:ea typeface="Ayuthaya"/>
                <a:cs typeface="Ayuthaya"/>
              </a:rPr>
              <a:t> denir.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9169053" name="Metin kutusu 12"/>
          <p:cNvSpPr txBox="1"/>
          <p:nvPr/>
        </p:nvSpPr>
        <p:spPr bwMode="auto">
          <a:xfrm>
            <a:off x="3726237" y="763632"/>
            <a:ext cx="4248319" cy="701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Deep Q Learning</a:t>
            </a:r>
            <a:endParaRPr/>
          </a:p>
        </p:txBody>
      </p:sp>
      <p:sp>
        <p:nvSpPr>
          <p:cNvPr id="1156011028" name="Metin kutusu 13"/>
          <p:cNvSpPr txBox="1"/>
          <p:nvPr/>
        </p:nvSpPr>
        <p:spPr bwMode="auto">
          <a:xfrm>
            <a:off x="2385119" y="2395890"/>
            <a:ext cx="183636" cy="427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sz="2200"/>
          </a:p>
        </p:txBody>
      </p:sp>
      <p:pic>
        <p:nvPicPr>
          <p:cNvPr id="90490343" name="Resim 9049034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698481" y="4106439"/>
            <a:ext cx="8303830" cy="2661073"/>
          </a:xfrm>
          <a:prstGeom prst="rect">
            <a:avLst/>
          </a:prstGeom>
        </p:spPr>
      </p:pic>
      <p:sp>
        <p:nvSpPr>
          <p:cNvPr id="1609353361" name="Metin kutusu 14"/>
          <p:cNvSpPr txBox="1"/>
          <p:nvPr/>
        </p:nvSpPr>
        <p:spPr bwMode="auto">
          <a:xfrm>
            <a:off x="711741" y="1981019"/>
            <a:ext cx="9979498" cy="1493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tr-TR" sz="1800" b="0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Q-Learning'de, durum-aksiyon çiftleri arttıkça Q tablosunun boyutu hızla büyür. Her yeni durum veya aksiyon, tabloyu üssel olarak genişletir ve karmaşık ortamlarda yönetilemez hale getirir.</a:t>
            </a:r>
            <a:endParaRPr sz="2000"/>
          </a:p>
          <a:p>
            <a:pPr marL="342900" indent="-342900">
              <a:buFont typeface="Arial"/>
              <a:buChar char="•"/>
              <a:defRPr/>
            </a:pPr>
            <a:endParaRPr sz="2000"/>
          </a:p>
          <a:p>
            <a:pPr marL="342900" indent="-342900"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Ayuthaya"/>
                <a:ea typeface="Ayuthaya"/>
                <a:cs typeface="Ayuthaya"/>
              </a:rPr>
              <a:t>Deep Q-Learning, derin sinir ağlarıyla daha büyük ve karmaşık durum-uzaylarını öğrenir.</a:t>
            </a:r>
            <a:endParaRPr>
              <a:latin typeface="Ayuthaya"/>
              <a:cs typeface="Ayuthay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 bwMode="auto">
          <a:xfrm>
            <a:off x="1308833" y="1757267"/>
            <a:ext cx="9305200" cy="1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RL’de:</a:t>
            </a:r>
            <a:endParaRPr sz="2400">
              <a:solidFill>
                <a:schemeClr val="dk2"/>
              </a:solidFill>
            </a:endParaRPr>
          </a:p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-Yüksek getiri elde edilen eylemlerin olasılığı artırılır.</a:t>
            </a:r>
            <a:endParaRPr sz="2400">
              <a:solidFill>
                <a:schemeClr val="dk2"/>
              </a:solidFill>
            </a:endParaRPr>
          </a:p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-Düşük getiri elde edilenlerin olasılığı ise azaltılır. Getiri, Monte-Carlo örneklemesiyle hesaplanır ve yüksek getiri eylemleri pekiştirir(reinforced).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 bwMode="auto">
          <a:xfrm>
            <a:off x="1308833" y="5458800"/>
            <a:ext cx="7978800" cy="1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Ancak varyans sorunu ortaya çıkar.</a:t>
            </a:r>
            <a:endParaRPr sz="2400">
              <a:solidFill>
                <a:schemeClr val="dk2"/>
              </a:solidFill>
            </a:endParaRPr>
          </a:p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Çünkü ortamın ve politikanın stokastikliği farklı getirilere yol açar. </a:t>
            </a:r>
            <a:endParaRPr sz="2400">
              <a:solidFill>
                <a:schemeClr val="dk2"/>
              </a:solidFill>
            </a:endParaRPr>
          </a:p>
          <a:p>
            <a:pPr>
              <a:defRPr/>
            </a:pPr>
            <a:endParaRPr sz="2400">
              <a:solidFill>
                <a:schemeClr val="dk2"/>
              </a:solidFill>
            </a:endParaRPr>
          </a:p>
        </p:txBody>
      </p:sp>
      <p:pic>
        <p:nvPicPr>
          <p:cNvPr id="62" name="Google Shape;62;p1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522200" y="3944351"/>
            <a:ext cx="5552067" cy="531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 bwMode="auto">
          <a:xfrm>
            <a:off x="1308833" y="4473601"/>
            <a:ext cx="87856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Bu metodun avantajı tarafsız(unbiased) olmasıdır. Tahminler değil, sadece gerçekten elde edilen sonuçlar kullanılır. 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" name="Metin kutusu 1"/>
          <p:cNvSpPr txBox="1"/>
          <p:nvPr/>
        </p:nvSpPr>
        <p:spPr bwMode="auto">
          <a:xfrm>
            <a:off x="3667471" y="390384"/>
            <a:ext cx="3107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400" b="1"/>
              <a:t>Actor</a:t>
            </a:r>
            <a:r>
              <a:rPr lang="tr-TR" sz="4400" b="1"/>
              <a:t> </a:t>
            </a:r>
            <a:r>
              <a:rPr lang="tr-TR" sz="4400" b="1"/>
              <a:t>Critic</a:t>
            </a:r>
            <a:endParaRPr lang="tr-TR" sz="44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 bwMode="auto">
          <a:xfrm>
            <a:off x="887400" y="1739133"/>
            <a:ext cx="54864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 b="1">
                <a:solidFill>
                  <a:schemeClr val="dk2"/>
                </a:solidFill>
              </a:rPr>
              <a:t>Peki Varyans Sorunu Nedir?</a:t>
            </a:r>
            <a:endParaRPr sz="2400" b="1">
              <a:solidFill>
                <a:schemeClr val="dk2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 bwMode="auto">
          <a:xfrm>
            <a:off x="887400" y="2402733"/>
            <a:ext cx="7404800" cy="1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RL’de, ajanın aldığı ödüller ve eylemler arasındaki ilişkilerin yüksek değişkenlik göstermesi olarak tanımlanabilir.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 bwMode="auto">
          <a:xfrm>
            <a:off x="887400" y="4984400"/>
            <a:ext cx="10417200" cy="13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Çözüm olarak daha fazla trajectory kullanarak varyansı azaltmak mümkündür ancak bu numune verimliliğini düşürür. Bu yüzden ek mekanizmalar geliştirilmesi gerekir.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 bwMode="auto">
          <a:xfrm>
            <a:off x="887400" y="3818966"/>
            <a:ext cx="81580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Aynı durum için alınan ödül, farklı bölümlerde önemli ölçüde değişebilir.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73" name="Google Shape;73;p1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840800" y="1483033"/>
            <a:ext cx="2463800" cy="30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 bwMode="auto">
          <a:xfrm>
            <a:off x="887400" y="1739133"/>
            <a:ext cx="54864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 b="1">
                <a:solidFill>
                  <a:schemeClr val="dk2"/>
                </a:solidFill>
              </a:rPr>
              <a:t>Varyans Sorunu Nasıl Çözeriz?</a:t>
            </a:r>
            <a:endParaRPr sz="2400" b="1">
              <a:solidFill>
                <a:schemeClr val="dk2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 bwMode="auto">
          <a:xfrm>
            <a:off x="887400" y="2581700"/>
            <a:ext cx="10166000" cy="10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Değişkenliğini azaltmanın ve ajanımızı daha hızlı ve daha iyi eğitmenin çözümü, politika ve değer yöntemlerin bir kombinasyonunu kullanmaktır: 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 bwMode="auto">
          <a:xfrm>
            <a:off x="717167" y="3216933"/>
            <a:ext cx="6831200" cy="1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Bir video oyunu oynadığınızı düşünün. Bu durumda siz Actor(oyuncu) arkadaşınız ise Critic(eleştirmen) olsun.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 bwMode="auto">
          <a:xfrm>
            <a:off x="717167" y="2091766"/>
            <a:ext cx="6610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Actor Critic yöntemi nedir?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89" name="Google Shape;89;p1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7327968" y="1945967"/>
            <a:ext cx="4237233" cy="296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 bwMode="auto">
          <a:xfrm>
            <a:off x="735132" y="2512733"/>
            <a:ext cx="6705600" cy="35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  <a:defRPr/>
            </a:pPr>
            <a:r>
              <a:rPr lang="tr" sz="2400" b="1">
                <a:solidFill>
                  <a:schemeClr val="dk2"/>
                </a:solidFill>
              </a:rPr>
              <a:t>1. Başlangıç:</a:t>
            </a:r>
            <a:r>
              <a:rPr lang="tr" sz="2400">
                <a:solidFill>
                  <a:schemeClr val="dk2"/>
                </a:solidFill>
              </a:rPr>
              <a:t> Oynamaya başladığınızda, hareketlerinizi rastgele yaparsınız.  </a:t>
            </a:r>
            <a:endParaRPr sz="2400">
              <a:solidFill>
                <a:schemeClr val="dk2"/>
              </a:solidFill>
            </a:endParaRPr>
          </a:p>
          <a:p>
            <a:pPr>
              <a:buClr>
                <a:schemeClr val="dk1"/>
              </a:buClr>
              <a:buSzPts val="1100"/>
              <a:defRPr/>
            </a:pPr>
            <a:r>
              <a:rPr lang="tr" sz="2400" b="1">
                <a:solidFill>
                  <a:schemeClr val="dk2"/>
                </a:solidFill>
              </a:rPr>
              <a:t>2. Geri Bildirim:</a:t>
            </a:r>
            <a:r>
              <a:rPr lang="tr" sz="2400">
                <a:solidFill>
                  <a:schemeClr val="dk2"/>
                </a:solidFill>
              </a:rPr>
              <a:t> Arkadaşınız (Critic), hareketlerinizi değerlendirip size geri bildirim verir.  </a:t>
            </a:r>
            <a:endParaRPr sz="2400">
              <a:solidFill>
                <a:schemeClr val="dk2"/>
              </a:solidFill>
            </a:endParaRPr>
          </a:p>
          <a:p>
            <a:pPr>
              <a:buClr>
                <a:schemeClr val="dk1"/>
              </a:buClr>
              <a:buSzPts val="1100"/>
              <a:defRPr/>
            </a:pPr>
            <a:r>
              <a:rPr lang="tr" sz="2400" b="1">
                <a:solidFill>
                  <a:schemeClr val="dk2"/>
                </a:solidFill>
              </a:rPr>
              <a:t>3. Öğrenme:</a:t>
            </a:r>
            <a:r>
              <a:rPr lang="tr" sz="2400">
                <a:solidFill>
                  <a:schemeClr val="dk2"/>
                </a:solidFill>
              </a:rPr>
              <a:t> Bu geri bildirimle, nasıl oynayacağınızı belirleyen stratejinizi (politikayı) geliştirirsiniz.  </a:t>
            </a:r>
            <a:endParaRPr sz="2400">
              <a:solidFill>
                <a:schemeClr val="dk2"/>
              </a:solidFill>
            </a:endParaRPr>
          </a:p>
          <a:p>
            <a:pPr>
              <a:buClr>
                <a:schemeClr val="dk1"/>
              </a:buClr>
              <a:buSzPts val="1100"/>
              <a:defRPr/>
            </a:pPr>
            <a:r>
              <a:rPr lang="tr" sz="2400" b="1">
                <a:solidFill>
                  <a:schemeClr val="dk2"/>
                </a:solidFill>
              </a:rPr>
              <a:t>4. Critic'in Güncellemesi:</a:t>
            </a:r>
            <a:r>
              <a:rPr lang="tr" sz="2400">
                <a:solidFill>
                  <a:schemeClr val="dk2"/>
                </a:solidFill>
              </a:rPr>
              <a:t> Arkadaşınız (Critic), daha iyi geri bildirim verebilmek için kendi yöntemlerini iyileştirir.  </a:t>
            </a:r>
            <a:endParaRPr sz="2400">
              <a:solidFill>
                <a:schemeClr val="dk2"/>
              </a:solidFill>
            </a:endParaRPr>
          </a:p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. 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96" name="Google Shape;96;p18"/>
          <p:cNvSpPr txBox="1"/>
          <p:nvPr/>
        </p:nvSpPr>
        <p:spPr bwMode="auto">
          <a:xfrm>
            <a:off x="735132" y="1697000"/>
            <a:ext cx="3890800" cy="5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Actor-Critic Yöntemi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97" name="Google Shape;97;p1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7440719" y="2586500"/>
            <a:ext cx="4375347" cy="2461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 bwMode="auto">
          <a:xfrm>
            <a:off x="1004033" y="1835567"/>
            <a:ext cx="75124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Bu süreç iki temel fonksiyonun öğrenilmesini içerir: </a:t>
            </a:r>
            <a:endParaRPr sz="2400">
              <a:solidFill>
                <a:schemeClr val="dk2"/>
              </a:solidFill>
            </a:endParaRPr>
          </a:p>
          <a:p>
            <a:pPr>
              <a:defRPr/>
            </a:pPr>
            <a:endParaRPr sz="2400">
              <a:solidFill>
                <a:schemeClr val="dk2"/>
              </a:solidFill>
            </a:endParaRPr>
          </a:p>
        </p:txBody>
      </p:sp>
      <p:sp>
        <p:nvSpPr>
          <p:cNvPr id="104" name="Google Shape;104;p19"/>
          <p:cNvSpPr txBox="1"/>
          <p:nvPr/>
        </p:nvSpPr>
        <p:spPr bwMode="auto">
          <a:xfrm>
            <a:off x="1004033" y="2563900"/>
            <a:ext cx="74764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  <a:defRPr/>
            </a:pPr>
            <a:r>
              <a:rPr lang="tr" sz="2400">
                <a:solidFill>
                  <a:schemeClr val="dk2"/>
                </a:solidFill>
              </a:rPr>
              <a:t>● Politika: Ajanın nasıl hareket ettiğini kontrol eden fonksiyondur</a:t>
            </a:r>
            <a:endParaRPr sz="2400">
              <a:solidFill>
                <a:schemeClr val="dk2"/>
              </a:solidFill>
            </a:endParaRPr>
          </a:p>
          <a:p>
            <a:pPr>
              <a:buClr>
                <a:schemeClr val="dk1"/>
              </a:buClr>
              <a:buSzPts val="1100"/>
              <a:defRPr/>
            </a:pPr>
            <a:endParaRPr sz="2400">
              <a:solidFill>
                <a:schemeClr val="dk2"/>
              </a:solidFill>
            </a:endParaRPr>
          </a:p>
        </p:txBody>
      </p:sp>
      <p:sp>
        <p:nvSpPr>
          <p:cNvPr id="105" name="Google Shape;105;p19"/>
          <p:cNvSpPr txBox="1"/>
          <p:nvPr/>
        </p:nvSpPr>
        <p:spPr bwMode="auto">
          <a:xfrm>
            <a:off x="986033" y="3682233"/>
            <a:ext cx="7512400" cy="1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  <a:defRPr/>
            </a:pPr>
            <a:r>
              <a:rPr lang="tr" sz="2400">
                <a:solidFill>
                  <a:schemeClr val="dk2"/>
                </a:solidFill>
              </a:rPr>
              <a:t>● Değer Fonksiyonu: Alınan eylemin ne kadar iyi olduğunu ölçerek politika güncellemelerine yardımcı olan fonksiyondur. Diğer adıyla durum eylem fonksiyonudur. 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06" name="Google Shape;106;p19"/>
          <p:cNvSpPr txBox="1"/>
          <p:nvPr/>
        </p:nvSpPr>
        <p:spPr bwMode="auto">
          <a:xfrm>
            <a:off x="9448633" y="2563900"/>
            <a:ext cx="1398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π(a∣s)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 bwMode="auto">
          <a:xfrm>
            <a:off x="1219200" y="5576033"/>
            <a:ext cx="9807600" cy="8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endParaRPr sz="2400">
              <a:solidFill>
                <a:schemeClr val="dk2"/>
              </a:solidFill>
            </a:endParaRPr>
          </a:p>
        </p:txBody>
      </p:sp>
      <p:sp>
        <p:nvSpPr>
          <p:cNvPr id="108" name="Google Shape;108;p19"/>
          <p:cNvSpPr txBox="1"/>
          <p:nvPr/>
        </p:nvSpPr>
        <p:spPr bwMode="auto">
          <a:xfrm>
            <a:off x="9332233" y="4162567"/>
            <a:ext cx="16316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 q^w(s,a)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/>
        </p:nvSpPr>
        <p:spPr bwMode="auto">
          <a:xfrm>
            <a:off x="941200" y="1936400"/>
            <a:ext cx="10309600" cy="22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Sonuç olarak Actor-Critic yöntemi eylemleri optimize eden ve geri bildirim sağlayan iki ayrı öğrenme sürecini birleştirerek, ajanın daha hızlı ve etkili öğrenmesini sağlar.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15" name="Google Shape;115;p20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7340400" y="3143468"/>
            <a:ext cx="2488800" cy="2838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123834" y="1673734"/>
            <a:ext cx="7944324" cy="489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8" name="Tablo 7"/>
          <p:cNvGraphicFramePr>
            <a:graphicFrameLocks xmlns:a="http://schemas.openxmlformats.org/drawingml/2006/main" noGrp="1"/>
          </p:cNvGraphicFramePr>
          <p:nvPr/>
        </p:nvGraphicFramePr>
        <p:xfrm>
          <a:off x="1676400" y="1295201"/>
          <a:ext cx="8839200" cy="4606244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209800"/>
                <a:gridCol w="2209800"/>
                <a:gridCol w="2209800"/>
                <a:gridCol w="2209800"/>
              </a:tblGrid>
              <a:tr h="1020709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tr-TR" sz="1600">
                          <a:latin typeface="Ayuthaya"/>
                          <a:ea typeface="Ayuthaya"/>
                          <a:cs typeface="Ayuthaya"/>
                        </a:rPr>
                        <a:t>RL ve Diğer ML Yöntemleri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tr-TR" sz="1600" b="0" i="0" u="none" strike="noStrike">
                          <a:solidFill>
                            <a:schemeClr val="lt1"/>
                          </a:solidFill>
                          <a:latin typeface="Ayuthaya"/>
                          <a:ea typeface="Ayuthaya"/>
                          <a:cs typeface="Ayuthaya"/>
                        </a:rPr>
                        <a:t>Supervised</a:t>
                      </a:r>
                      <a:r>
                        <a:rPr lang="tr-TR" sz="1600" b="0" i="0" u="none" strike="noStrike">
                          <a:solidFill>
                            <a:schemeClr val="lt1"/>
                          </a:solidFill>
                          <a:latin typeface="Ayuthaya"/>
                          <a:ea typeface="Ayuthaya"/>
                          <a:cs typeface="Ayuthaya"/>
                        </a:rPr>
                        <a:t> Learning</a:t>
                      </a:r>
                      <a:endParaRPr lang="tr-TR" sz="1600">
                        <a:latin typeface="Ayuthaya"/>
                        <a:ea typeface="Ayuthaya"/>
                        <a:cs typeface="Ayuthaya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tr-TR" sz="1600" b="0" i="0" u="none" strike="noStrike">
                          <a:solidFill>
                            <a:schemeClr val="lt1"/>
                          </a:solidFill>
                          <a:latin typeface="Ayuthaya"/>
                          <a:ea typeface="Ayuthaya"/>
                          <a:cs typeface="Ayuthaya"/>
                        </a:rPr>
                        <a:t> </a:t>
                      </a:r>
                      <a:r>
                        <a:rPr lang="tr-TR" sz="1600" b="0" i="0" u="none" strike="noStrike">
                          <a:solidFill>
                            <a:schemeClr val="lt1"/>
                          </a:solidFill>
                          <a:latin typeface="Ayuthaya"/>
                          <a:ea typeface="Ayuthaya"/>
                          <a:cs typeface="Ayuthaya"/>
                        </a:rPr>
                        <a:t>Unsupervised</a:t>
                      </a:r>
                      <a:r>
                        <a:rPr lang="tr-TR" sz="1600" b="0" i="0" u="none" strike="noStrike">
                          <a:solidFill>
                            <a:schemeClr val="lt1"/>
                          </a:solidFill>
                          <a:latin typeface="Ayuthaya"/>
                          <a:ea typeface="Ayuthaya"/>
                          <a:cs typeface="Ayuthaya"/>
                        </a:rPr>
                        <a:t> Learning</a:t>
                      </a:r>
                      <a:endParaRPr lang="tr-TR" sz="1600">
                        <a:latin typeface="Ayuthaya"/>
                        <a:ea typeface="Ayuthaya"/>
                        <a:cs typeface="Ayuthaya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tr-TR" sz="1600" b="0" i="0" u="none" strike="noStrike">
                          <a:solidFill>
                            <a:schemeClr val="lt1"/>
                          </a:solidFill>
                          <a:latin typeface="Ayuthaya"/>
                          <a:ea typeface="Ayuthaya"/>
                          <a:cs typeface="Ayuthaya"/>
                        </a:rPr>
                        <a:t> </a:t>
                      </a:r>
                      <a:r>
                        <a:rPr lang="tr-TR" sz="1600" b="0" i="0" u="none" strike="noStrike">
                          <a:solidFill>
                            <a:schemeClr val="lt1"/>
                          </a:solidFill>
                          <a:latin typeface="Ayuthaya"/>
                          <a:ea typeface="Ayuthaya"/>
                          <a:cs typeface="Ayuthaya"/>
                        </a:rPr>
                        <a:t>Reinforcement</a:t>
                      </a:r>
                      <a:r>
                        <a:rPr lang="tr-TR" sz="1600" b="0" i="0" u="none" strike="noStrike">
                          <a:solidFill>
                            <a:schemeClr val="lt1"/>
                          </a:solidFill>
                          <a:latin typeface="Ayuthaya"/>
                          <a:ea typeface="Ayuthaya"/>
                          <a:cs typeface="Ayuthaya"/>
                        </a:rPr>
                        <a:t> Learning </a:t>
                      </a:r>
                      <a:endParaRPr lang="tr-TR" sz="1600">
                        <a:latin typeface="Ayuthaya"/>
                        <a:ea typeface="Ayuthaya"/>
                        <a:cs typeface="Ayuthaya"/>
                      </a:endParaRPr>
                    </a:p>
                  </a:txBody>
                  <a:tcPr anchor="ctr"/>
                </a:tc>
              </a:tr>
              <a:tr h="119517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tr-TR" sz="1600" b="1">
                          <a:latin typeface="Ayuthaya"/>
                          <a:ea typeface="Ayuthaya"/>
                          <a:cs typeface="Ayuthaya"/>
                        </a:rPr>
                        <a:t>Veri Türü</a:t>
                      </a:r>
                      <a:endParaRPr lang="tr-TR" sz="1600">
                        <a:latin typeface="Ayuthaya"/>
                        <a:ea typeface="Ayuthaya"/>
                        <a:cs typeface="Ayuthaya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lvl="1">
                        <a:defRPr/>
                      </a:pPr>
                      <a:r>
                        <a:rPr lang="tr-TR" sz="1600">
                          <a:latin typeface="Ayuthaya"/>
                          <a:ea typeface="Ayuthaya"/>
                          <a:cs typeface="Ayuthaya"/>
                        </a:rPr>
                        <a:t>Etiketli veri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tr-TR" sz="1600">
                          <a:latin typeface="Ayuthaya"/>
                          <a:ea typeface="Ayuthaya"/>
                          <a:cs typeface="Ayuthaya"/>
                        </a:rPr>
                        <a:t>Etiketlenmemiş veri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tr-TR" sz="1600" b="0" i="0" u="none" strike="noStrike">
                          <a:solidFill>
                            <a:schemeClr val="dk1"/>
                          </a:solidFill>
                          <a:latin typeface="Ayuthaya"/>
                          <a:ea typeface="Ayuthaya"/>
                          <a:cs typeface="Ayuthaya"/>
                        </a:rPr>
                        <a:t>Önceden tanımlanmış eğitim verisi yok</a:t>
                      </a:r>
                      <a:endParaRPr lang="tr-TR" sz="1600">
                        <a:latin typeface="Ayuthaya"/>
                        <a:ea typeface="Ayuthaya"/>
                        <a:cs typeface="Ayuthaya"/>
                      </a:endParaRPr>
                    </a:p>
                  </a:txBody>
                  <a:tcPr/>
                </a:tc>
              </a:tr>
              <a:tr h="1553732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tr-TR" sz="1600" b="1">
                          <a:latin typeface="Ayuthaya"/>
                          <a:ea typeface="Ayuthaya"/>
                          <a:cs typeface="Ayuthaya"/>
                        </a:rPr>
                        <a:t>Ana Hedef</a:t>
                      </a:r>
                      <a:endParaRPr lang="tr-TR" sz="1600">
                        <a:latin typeface="Ayuthaya"/>
                        <a:ea typeface="Ayuthaya"/>
                        <a:cs typeface="Ayuthaya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tr-TR" sz="1600">
                          <a:latin typeface="Ayuthaya"/>
                          <a:ea typeface="Ayuthaya"/>
                          <a:cs typeface="Ayuthaya"/>
                        </a:rPr>
                        <a:t>Girdi verilerine dayanarak sonuçları tahmin etmek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tr-TR" sz="1600">
                          <a:latin typeface="Ayuthaya"/>
                          <a:ea typeface="Ayuthaya"/>
                          <a:cs typeface="Ayuthaya"/>
                        </a:rPr>
                        <a:t>Verideki temel desenleri veya ilişkileri keşfetmek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tr-TR" sz="1600">
                          <a:latin typeface="Ayuthaya"/>
                          <a:ea typeface="Ayuthaya"/>
                          <a:cs typeface="Ayuthaya"/>
                        </a:rPr>
                        <a:t>Ortamdan alınan ödülü maksimuma çıkaracak kararlar almak</a:t>
                      </a:r>
                      <a:endParaRPr/>
                    </a:p>
                  </a:txBody>
                  <a:tcPr anchor="ctr"/>
                </a:tc>
              </a:tr>
              <a:tr h="836625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tr-TR" sz="1600" b="1">
                          <a:latin typeface="Ayuthaya"/>
                          <a:ea typeface="Ayuthaya"/>
                          <a:cs typeface="Ayuthaya"/>
                        </a:rPr>
                        <a:t>Uygunluk</a:t>
                      </a:r>
                      <a:endParaRPr lang="tr-TR" sz="1600">
                        <a:latin typeface="Ayuthaya"/>
                        <a:ea typeface="Ayuthaya"/>
                        <a:cs typeface="Ayuthaya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tr-TR" sz="1600">
                          <a:latin typeface="Ayuthaya"/>
                          <a:ea typeface="Ayuthaya"/>
                          <a:cs typeface="Ayuthaya"/>
                        </a:rPr>
                        <a:t>Sınıflandırma, regresyon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tr-TR" sz="1600">
                          <a:latin typeface="Ayuthaya"/>
                          <a:ea typeface="Ayuthaya"/>
                          <a:cs typeface="Ayuthaya"/>
                        </a:rPr>
                        <a:t>Kümeleme, ilişki analizi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tr-TR" sz="1600">
                          <a:latin typeface="Ayuthaya"/>
                          <a:ea typeface="Ayuthaya"/>
                          <a:cs typeface="Ayuthaya"/>
                        </a:rPr>
                        <a:t>Karar alma görevleri</a:t>
                      </a:r>
                      <a:endParaRPr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 idx="4294967295"/>
          </p:nvPr>
        </p:nvSpPr>
        <p:spPr bwMode="auto">
          <a:xfrm>
            <a:off x="4200800" y="760700"/>
            <a:ext cx="461846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  <a:defRPr/>
            </a:pPr>
            <a:r>
              <a:rPr lang="tr" b="1"/>
              <a:t>Actor Critic-A2C</a:t>
            </a:r>
            <a:endParaRPr b="1"/>
          </a:p>
        </p:txBody>
      </p:sp>
      <p:sp>
        <p:nvSpPr>
          <p:cNvPr id="127" name="Google Shape;127;p22"/>
          <p:cNvSpPr txBox="1"/>
          <p:nvPr/>
        </p:nvSpPr>
        <p:spPr bwMode="auto">
          <a:xfrm>
            <a:off x="1093700" y="1918467"/>
            <a:ext cx="2330800" cy="5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 b="1">
                <a:solidFill>
                  <a:schemeClr val="dk2"/>
                </a:solidFill>
              </a:rPr>
              <a:t>A2C Nedir?</a:t>
            </a:r>
            <a:endParaRPr sz="2400" b="1">
              <a:solidFill>
                <a:schemeClr val="dk2"/>
              </a:solidFill>
            </a:endParaRPr>
          </a:p>
        </p:txBody>
      </p:sp>
      <p:sp>
        <p:nvSpPr>
          <p:cNvPr id="128" name="Google Shape;128;p22"/>
          <p:cNvSpPr txBox="1"/>
          <p:nvPr/>
        </p:nvSpPr>
        <p:spPr bwMode="auto">
          <a:xfrm>
            <a:off x="1093700" y="2456467"/>
            <a:ext cx="9269600" cy="12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Pekiştirmeli öğrenme alanında kullanılan bir actor-critic algoritmasıdır. Öğrenmeyi stabilize etmek için Critic olarak Avantaj fonksiyonunu kullanır.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29" name="Google Shape;129;p22"/>
          <p:cNvSpPr txBox="1"/>
          <p:nvPr/>
        </p:nvSpPr>
        <p:spPr bwMode="auto">
          <a:xfrm>
            <a:off x="1093700" y="4177567"/>
            <a:ext cx="8731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 b="1">
                <a:solidFill>
                  <a:schemeClr val="dk2"/>
                </a:solidFill>
              </a:rPr>
              <a:t>Avantaj Fonksiyonu: </a:t>
            </a:r>
            <a:r>
              <a:rPr lang="tr" sz="2400">
                <a:solidFill>
                  <a:schemeClr val="dk2"/>
                </a:solidFill>
              </a:rPr>
              <a:t>𝐴(𝑠, 𝑎) = 𝑄(𝑠, 𝑎) − 𝑉(𝑠)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/>
        </p:nvSpPr>
        <p:spPr bwMode="auto">
          <a:xfrm>
            <a:off x="1093700" y="1918467"/>
            <a:ext cx="2330800" cy="5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 b="1">
                <a:solidFill>
                  <a:schemeClr val="dk2"/>
                </a:solidFill>
              </a:rPr>
              <a:t>Nasıl Çalışır?</a:t>
            </a:r>
            <a:endParaRPr sz="2400" b="1">
              <a:solidFill>
                <a:schemeClr val="dk2"/>
              </a:solidFill>
            </a:endParaRPr>
          </a:p>
        </p:txBody>
      </p:sp>
      <p:sp>
        <p:nvSpPr>
          <p:cNvPr id="136" name="Google Shape;136;p23"/>
          <p:cNvSpPr txBox="1"/>
          <p:nvPr/>
        </p:nvSpPr>
        <p:spPr bwMode="auto">
          <a:xfrm>
            <a:off x="1093700" y="2667000"/>
            <a:ext cx="5988400" cy="9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 b="1">
                <a:solidFill>
                  <a:schemeClr val="dk2"/>
                </a:solidFill>
              </a:rPr>
              <a:t>A(s,a)&gt;0:</a:t>
            </a:r>
            <a:r>
              <a:rPr lang="tr" sz="2400">
                <a:solidFill>
                  <a:schemeClr val="dk2"/>
                </a:solidFill>
              </a:rPr>
              <a:t> İyi bir seçim.Gradyan bu eylemi destekleyecek şekilde değiştirilir.</a:t>
            </a:r>
            <a:endParaRPr sz="2400">
              <a:solidFill>
                <a:schemeClr val="dk2"/>
              </a:solidFill>
            </a:endParaRPr>
          </a:p>
          <a:p>
            <a:pPr>
              <a:defRPr/>
            </a:pPr>
            <a:endParaRPr sz="2400">
              <a:solidFill>
                <a:schemeClr val="dk2"/>
              </a:solidFill>
            </a:endParaRPr>
          </a:p>
        </p:txBody>
      </p:sp>
      <p:sp>
        <p:nvSpPr>
          <p:cNvPr id="137" name="Google Shape;137;p23"/>
          <p:cNvSpPr txBox="1"/>
          <p:nvPr/>
        </p:nvSpPr>
        <p:spPr bwMode="auto">
          <a:xfrm>
            <a:off x="1093700" y="4361300"/>
            <a:ext cx="5988400" cy="1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 b="1">
                <a:solidFill>
                  <a:schemeClr val="dk2"/>
                </a:solidFill>
              </a:rPr>
              <a:t>A(s,a)&lt;0:</a:t>
            </a:r>
            <a:r>
              <a:rPr lang="tr" sz="2400">
                <a:solidFill>
                  <a:schemeClr val="dk2"/>
                </a:solidFill>
              </a:rPr>
              <a:t> Kötü bir seçim.Gradyan bu eylemi zayıflatacak şekilde değiştirilir.</a:t>
            </a:r>
            <a:endParaRPr sz="2400">
              <a:solidFill>
                <a:schemeClr val="dk2"/>
              </a:solidFill>
            </a:endParaRPr>
          </a:p>
          <a:p>
            <a:pPr>
              <a:defRPr/>
            </a:pPr>
            <a:endParaRPr sz="2400">
              <a:solidFill>
                <a:schemeClr val="dk2"/>
              </a:solidFill>
            </a:endParaRPr>
          </a:p>
        </p:txBody>
      </p:sp>
      <p:pic>
        <p:nvPicPr>
          <p:cNvPr id="138" name="Google Shape;138;p2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576267" y="2550851"/>
            <a:ext cx="11303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8636067" y="4395734"/>
            <a:ext cx="1010700" cy="10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/>
        </p:nvSpPr>
        <p:spPr bwMode="auto">
          <a:xfrm>
            <a:off x="1093700" y="1918467"/>
            <a:ext cx="3107200" cy="5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 b="1">
                <a:solidFill>
                  <a:schemeClr val="dk2"/>
                </a:solidFill>
              </a:rPr>
              <a:t>Zorluk Var Mıdır?</a:t>
            </a:r>
            <a:endParaRPr sz="2400" b="1">
              <a:solidFill>
                <a:schemeClr val="dk2"/>
              </a:solidFill>
            </a:endParaRPr>
          </a:p>
        </p:txBody>
      </p:sp>
      <p:sp>
        <p:nvSpPr>
          <p:cNvPr id="146" name="Google Shape;146;p24"/>
          <p:cNvSpPr txBox="1"/>
          <p:nvPr/>
        </p:nvSpPr>
        <p:spPr bwMode="auto">
          <a:xfrm>
            <a:off x="1093700" y="2850633"/>
            <a:ext cx="9108000" cy="10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Avantaj fonksiyonu hesaplamadaki zorluk iki değer fonksiyonu hesaplaması gerektirmesidir.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47" name="Google Shape;147;p24"/>
          <p:cNvSpPr txBox="1"/>
          <p:nvPr/>
        </p:nvSpPr>
        <p:spPr bwMode="auto">
          <a:xfrm>
            <a:off x="1093700" y="3872633"/>
            <a:ext cx="7476400" cy="1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TD hatası bu avantaj fonksiyonunu  tahmin etmek için kullanılabilir ve r ve A2C'nin öğrenme sürecini destekler.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48" name="Google Shape;148;p24"/>
          <p:cNvSpPr txBox="1"/>
          <p:nvPr/>
        </p:nvSpPr>
        <p:spPr bwMode="auto">
          <a:xfrm>
            <a:off x="2259300" y="5289167"/>
            <a:ext cx="2062000" cy="5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A(𝑠, 𝑎)≈δ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49" name="Google Shape;149;p24"/>
          <p:cNvSpPr txBox="1"/>
          <p:nvPr/>
        </p:nvSpPr>
        <p:spPr bwMode="auto">
          <a:xfrm>
            <a:off x="1093700" y="5289167"/>
            <a:ext cx="1165600" cy="5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Tanım: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55854089" name="Resim 4" descr="taşımak, nakletmek, ekran görüntüsü, astronomi içeren bir resim&#10;&#10;Açıklama otomatik olarak oluşturuldu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528233" y="3429000"/>
            <a:ext cx="2730499" cy="2762249"/>
          </a:xfrm>
          <a:prstGeom prst="rect">
            <a:avLst/>
          </a:prstGeom>
        </p:spPr>
      </p:pic>
      <p:pic>
        <p:nvPicPr>
          <p:cNvPr id="573734908" name="Resim 6" descr="tekerlek, gökyüzü, araba lastiği, dağ içeren bir resim&#10;&#10;Açıklama otomatik olarak oluşturuldu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445167" y="3428996"/>
            <a:ext cx="2784129" cy="2762250"/>
          </a:xfrm>
          <a:prstGeom prst="rect">
            <a:avLst/>
          </a:prstGeom>
        </p:spPr>
      </p:pic>
      <p:sp>
        <p:nvSpPr>
          <p:cNvPr id="1090144674" name="Metin kutusu 7"/>
          <p:cNvSpPr txBox="1"/>
          <p:nvPr/>
        </p:nvSpPr>
        <p:spPr bwMode="auto">
          <a:xfrm>
            <a:off x="1930399" y="329739"/>
            <a:ext cx="1138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/>
              <a:t>A2C</a:t>
            </a:r>
            <a:endParaRPr/>
          </a:p>
        </p:txBody>
      </p:sp>
      <p:sp>
        <p:nvSpPr>
          <p:cNvPr id="1911846433" name="Metin kutusu 8"/>
          <p:cNvSpPr txBox="1"/>
          <p:nvPr/>
        </p:nvSpPr>
        <p:spPr bwMode="auto">
          <a:xfrm>
            <a:off x="8244762" y="327624"/>
            <a:ext cx="1184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/>
              <a:t>PPO</a:t>
            </a:r>
            <a:endParaRPr/>
          </a:p>
        </p:txBody>
      </p:sp>
      <p:sp>
        <p:nvSpPr>
          <p:cNvPr id="300781291" name="Metin kutusu 9"/>
          <p:cNvSpPr txBox="1"/>
          <p:nvPr/>
        </p:nvSpPr>
        <p:spPr bwMode="auto">
          <a:xfrm>
            <a:off x="1015999" y="1295400"/>
            <a:ext cx="3327399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tr-TR"/>
              <a:t>A2C politika güncellemesi:</a:t>
            </a:r>
            <a:endParaRPr/>
          </a:p>
          <a:p>
            <a:pPr marL="285750" indent="-285750">
              <a:buFontTx/>
              <a:buChar char="-"/>
              <a:defRPr/>
            </a:pPr>
            <a:r>
              <a:rPr lang="tr-TR"/>
              <a:t>Geçici tahminlere dayanır</a:t>
            </a:r>
            <a:endParaRPr/>
          </a:p>
          <a:p>
            <a:pPr marL="285750" indent="-285750">
              <a:buFontTx/>
              <a:buChar char="-"/>
              <a:defRPr/>
            </a:pPr>
            <a:r>
              <a:rPr lang="tr-TR"/>
              <a:t>Büyük ve dengesiz bir yapıda olabilir</a:t>
            </a:r>
            <a:endParaRPr/>
          </a:p>
          <a:p>
            <a:pPr>
              <a:defRPr/>
            </a:pPr>
            <a:r>
              <a:rPr lang="tr-TR"/>
              <a:t>Performansı kötü etkileyebilir</a:t>
            </a:r>
            <a:endParaRPr/>
          </a:p>
        </p:txBody>
      </p:sp>
      <p:sp>
        <p:nvSpPr>
          <p:cNvPr id="405371239" name="Metin kutusu 10"/>
          <p:cNvSpPr txBox="1"/>
          <p:nvPr/>
        </p:nvSpPr>
        <p:spPr bwMode="auto">
          <a:xfrm>
            <a:off x="6338148" y="1387733"/>
            <a:ext cx="5184433" cy="646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/>
              <a:t>PPO her politika güncellemesinin boyutunu sınırlar</a:t>
            </a:r>
            <a:endParaRPr/>
          </a:p>
          <a:p>
            <a:pPr>
              <a:defRPr/>
            </a:pPr>
            <a:r>
              <a:rPr lang="tr-TR"/>
              <a:t>Daha stabil çalışır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9851298" name="Metin kutusu 1"/>
          <p:cNvSpPr txBox="1"/>
          <p:nvPr/>
        </p:nvSpPr>
        <p:spPr bwMode="auto">
          <a:xfrm>
            <a:off x="3378200" y="996300"/>
            <a:ext cx="33401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/>
              <a:t>Olasılık Oranı</a:t>
            </a:r>
            <a:endParaRPr/>
          </a:p>
        </p:txBody>
      </p:sp>
      <p:pic>
        <p:nvPicPr>
          <p:cNvPr id="1369736667" name="Resim 2" descr="metin, ekran görüntüsü, yazı tipi içeren bir resim&#10;&#10;Açıklama otomatik olarak oluşturuldu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726267" y="3064932"/>
            <a:ext cx="5100409" cy="2088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59239937" name="Resim 1" descr="metin, ekran görüntüsü, yazı tipi içeren bir resim&#10;&#10;Açıklama otomatik olarak oluşturuldu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931582" y="3543701"/>
            <a:ext cx="5742370" cy="1520809"/>
          </a:xfrm>
          <a:prstGeom prst="rect">
            <a:avLst/>
          </a:prstGeom>
        </p:spPr>
      </p:pic>
      <p:sp>
        <p:nvSpPr>
          <p:cNvPr id="1826737214" name="Metin kutusu 2"/>
          <p:cNvSpPr txBox="1"/>
          <p:nvPr/>
        </p:nvSpPr>
        <p:spPr bwMode="auto">
          <a:xfrm>
            <a:off x="3127698" y="1066798"/>
            <a:ext cx="5350136" cy="701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/>
              <a:t>Olasılık Oranı Kırpma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53711248" name="Resim 1" descr="metin, ekran görüntüsü, yazı tipi içeren bir resim&#10;&#10;Açıklama otomatik olarak oluşturuldu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8600" y="3669723"/>
            <a:ext cx="5147295" cy="1421490"/>
          </a:xfrm>
          <a:prstGeom prst="rect">
            <a:avLst/>
          </a:prstGeom>
        </p:spPr>
      </p:pic>
      <p:pic>
        <p:nvPicPr>
          <p:cNvPr id="2099013492" name="Resim 2" descr="metin, ekran görüntüsü, yazı tipi, çizgi içeren bir resim&#10;&#10;Açıklama otomatik olarak oluşturuldu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703882" y="3530025"/>
            <a:ext cx="6349996" cy="1700889"/>
          </a:xfrm>
          <a:prstGeom prst="rect">
            <a:avLst/>
          </a:prstGeom>
        </p:spPr>
      </p:pic>
      <p:sp>
        <p:nvSpPr>
          <p:cNvPr id="1523674933" name="Metin kutusu 3"/>
          <p:cNvSpPr txBox="1"/>
          <p:nvPr/>
        </p:nvSpPr>
        <p:spPr bwMode="auto">
          <a:xfrm>
            <a:off x="6790267" y="1334695"/>
            <a:ext cx="4359848" cy="584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3200" b="1"/>
              <a:t>PPO Amaç Fonksiyonu</a:t>
            </a:r>
            <a:endParaRPr/>
          </a:p>
        </p:txBody>
      </p:sp>
      <p:sp>
        <p:nvSpPr>
          <p:cNvPr id="133183615" name="Metin kutusu 4"/>
          <p:cNvSpPr txBox="1"/>
          <p:nvPr/>
        </p:nvSpPr>
        <p:spPr bwMode="auto">
          <a:xfrm>
            <a:off x="567266" y="1334695"/>
            <a:ext cx="4324582" cy="584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3200" b="1"/>
              <a:t>A2C Amaç Fonksiyonu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 idx="4294967295"/>
          </p:nvPr>
        </p:nvSpPr>
        <p:spPr bwMode="auto">
          <a:xfrm>
            <a:off x="4870399" y="778600"/>
            <a:ext cx="315410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  <a:defRPr/>
            </a:pPr>
            <a:r>
              <a:rPr lang="tr" b="1"/>
              <a:t>Car Racing</a:t>
            </a:r>
            <a:endParaRPr b="1"/>
          </a:p>
        </p:txBody>
      </p:sp>
      <p:sp>
        <p:nvSpPr>
          <p:cNvPr id="155" name="Google Shape;155;p25"/>
          <p:cNvSpPr txBox="1"/>
          <p:nvPr/>
        </p:nvSpPr>
        <p:spPr bwMode="auto">
          <a:xfrm>
            <a:off x="959200" y="1721200"/>
            <a:ext cx="10049600" cy="1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Car Racing environment, bir aracı kontrol etme ve parkurda mümkün olan en hızlı süreyi elde etme üzerine odaklanmıştır. 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56" name="Google Shape;156;p2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061317" y="2761200"/>
            <a:ext cx="5034698" cy="36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 bwMode="auto">
          <a:xfrm>
            <a:off x="6598033" y="2761200"/>
            <a:ext cx="4410800" cy="20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Bu ortam;</a:t>
            </a:r>
            <a:endParaRPr sz="2400">
              <a:solidFill>
                <a:schemeClr val="dk2"/>
              </a:solidFill>
            </a:endParaRPr>
          </a:p>
          <a:p>
            <a:pPr>
              <a:defRPr/>
            </a:pPr>
            <a:r>
              <a:rPr lang="tr" sz="2400">
                <a:solidFill>
                  <a:schemeClr val="dk2"/>
                </a:solidFill>
              </a:rPr>
              <a:t>-sürekli bir durum uzayına -sürekli bir eylem uzayına    sahiptir. 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 bwMode="auto">
          <a:xfrm>
            <a:off x="1129567" y="1954300"/>
            <a:ext cx="29224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defRPr/>
            </a:pPr>
            <a:r>
              <a:rPr lang="tr" sz="2400" b="1">
                <a:solidFill>
                  <a:schemeClr val="dk2"/>
                </a:solidFill>
              </a:rPr>
              <a:t>Temel Özellikler</a:t>
            </a:r>
            <a:endParaRPr sz="2400" b="1">
              <a:solidFill>
                <a:schemeClr val="dk2"/>
              </a:solidFill>
            </a:endParaRPr>
          </a:p>
        </p:txBody>
      </p:sp>
      <p:sp>
        <p:nvSpPr>
          <p:cNvPr id="164" name="Google Shape;164;p26"/>
          <p:cNvSpPr txBox="1"/>
          <p:nvPr/>
        </p:nvSpPr>
        <p:spPr bwMode="auto">
          <a:xfrm>
            <a:off x="1129567" y="2599900"/>
            <a:ext cx="10219600" cy="2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Clr>
                <a:schemeClr val="dk2"/>
              </a:buClr>
              <a:buSzPts val="1800"/>
              <a:buAutoNum type="arabicPeriod"/>
              <a:defRPr/>
            </a:pPr>
            <a:r>
              <a:rPr lang="tr" sz="2400">
                <a:solidFill>
                  <a:schemeClr val="dk2"/>
                </a:solidFill>
              </a:rPr>
              <a:t>Durum Uzayı: Aracın durumu, konum, hız, yön ve diğer fiziksel özellikler</a:t>
            </a:r>
            <a:endParaRPr sz="240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AutoNum type="arabicPeriod"/>
              <a:defRPr/>
            </a:pPr>
            <a:r>
              <a:rPr lang="tr" sz="2400">
                <a:solidFill>
                  <a:schemeClr val="dk2"/>
                </a:solidFill>
              </a:rPr>
              <a:t>Eylem Uzayı: Aracın hızını artırma, azaltma, yönlendirme gibi sürekli eylemler</a:t>
            </a:r>
            <a:endParaRPr sz="240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AutoNum type="arabicPeriod"/>
              <a:defRPr/>
            </a:pPr>
            <a:r>
              <a:rPr lang="tr" sz="2400">
                <a:solidFill>
                  <a:schemeClr val="dk2"/>
                </a:solidFill>
              </a:rPr>
              <a:t>Ödül Sistemi: Aracın parkurdaki elde ettiği süre ve kat ettiği mesafeye göre ödüllerin pozitif-negatif yönlerde değişmesi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7243439" name="Metin kutusu 12"/>
          <p:cNvSpPr txBox="1"/>
          <p:nvPr/>
        </p:nvSpPr>
        <p:spPr bwMode="auto">
          <a:xfrm>
            <a:off x="4636111" y="763632"/>
            <a:ext cx="2130757" cy="701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Acrobot</a:t>
            </a:r>
            <a:endParaRPr/>
          </a:p>
        </p:txBody>
      </p:sp>
      <p:sp>
        <p:nvSpPr>
          <p:cNvPr id="1991318659" name="Metin kutusu 13"/>
          <p:cNvSpPr txBox="1"/>
          <p:nvPr/>
        </p:nvSpPr>
        <p:spPr bwMode="auto">
          <a:xfrm>
            <a:off x="2385119" y="2395890"/>
            <a:ext cx="183636" cy="427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sz="2200"/>
          </a:p>
        </p:txBody>
      </p:sp>
      <p:sp>
        <p:nvSpPr>
          <p:cNvPr id="409173518" name="Metin kutusu 14"/>
          <p:cNvSpPr txBox="1"/>
          <p:nvPr/>
        </p:nvSpPr>
        <p:spPr bwMode="auto">
          <a:xfrm>
            <a:off x="711740" y="1981019"/>
            <a:ext cx="9983098" cy="2286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tr-TR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Gymnasium Acrobot ortamı, bir çubuğu dik konuma getirmeyi amaçlayan iki eklemli bir ters sarkaç dengeleme problemidir.</a:t>
            </a:r>
            <a:endParaRPr lang="tr-TR" sz="18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>
              <a:defRPr/>
            </a:pPr>
            <a:endParaRPr lang="tr-TR" sz="18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>
              <a:defRPr/>
            </a:pPr>
            <a:endParaRPr lang="tr-TR" sz="18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>
              <a:defRPr/>
            </a:pPr>
            <a:endParaRPr lang="tr-TR" sz="18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>
              <a:defRPr/>
            </a:pPr>
            <a:endParaRPr lang="tr-TR" sz="18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>
              <a:defRPr/>
            </a:pPr>
            <a:endParaRPr lang="tr-TR" sz="18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>
              <a:defRPr/>
            </a:pPr>
            <a:endParaRPr/>
          </a:p>
        </p:txBody>
      </p:sp>
      <p:pic>
        <p:nvPicPr>
          <p:cNvPr id="824907890" name="Resim 82490788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83720" y="2822969"/>
            <a:ext cx="3575863" cy="3569893"/>
          </a:xfrm>
          <a:prstGeom prst="rect">
            <a:avLst/>
          </a:prstGeom>
        </p:spPr>
      </p:pic>
      <p:sp>
        <p:nvSpPr>
          <p:cNvPr id="1043941444" name="Metin kutusu 14"/>
          <p:cNvSpPr txBox="1"/>
          <p:nvPr/>
        </p:nvSpPr>
        <p:spPr bwMode="auto">
          <a:xfrm>
            <a:off x="5877620" y="3562609"/>
            <a:ext cx="4716485" cy="1189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tr-TR" sz="1800">
                <a:latin typeface="Ayuthaya"/>
                <a:ea typeface="Ayuthaya"/>
                <a:cs typeface="Ayuthaya"/>
              </a:rPr>
              <a:t>Bu ortam;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/>
              <a:t>sürekli bir durum uzayına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tr-TR" sz="1800" b="0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ayrık bir eylem uzayına </a:t>
            </a:r>
            <a:endParaRPr lang="tr-TR" sz="18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tr-TR" sz="1800" b="0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sahiptir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 bwMode="auto">
          <a:xfrm>
            <a:off x="389650" y="2775602"/>
            <a:ext cx="66657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tr-TR" sz="2800" b="0" i="0" u="none" strike="noStrike">
                <a:solidFill>
                  <a:srgbClr val="000000"/>
                </a:solidFill>
                <a:latin typeface="-webkit-standard"/>
              </a:rPr>
              <a:t>- Sıralı karar verme</a:t>
            </a:r>
            <a:br>
              <a:rPr lang="tr-TR" sz="2800"/>
            </a:br>
            <a:r>
              <a:rPr lang="tr-TR" sz="2800"/>
              <a:t>     - </a:t>
            </a:r>
            <a:r>
              <a:rPr lang="tr-TR" sz="2800" b="0" i="0" u="none" strike="noStrike">
                <a:solidFill>
                  <a:srgbClr val="000000"/>
                </a:solidFill>
                <a:latin typeface="-webkit-standard"/>
              </a:rPr>
              <a:t>Kararlar gelecekteki gözlemleri etkiler</a:t>
            </a:r>
            <a:endParaRPr/>
          </a:p>
          <a:p>
            <a:pPr>
              <a:defRPr/>
            </a:pPr>
            <a:endParaRPr lang="tr-TR" sz="2800" b="0" i="0" u="none" strike="noStrike">
              <a:solidFill>
                <a:srgbClr val="000000"/>
              </a:solidFill>
              <a:latin typeface="-webkit-standard"/>
            </a:endParaRPr>
          </a:p>
          <a:p>
            <a:pPr>
              <a:defRPr/>
            </a:pPr>
            <a:r>
              <a:rPr lang="tr-TR" sz="2800" b="0" i="0" u="none" strike="noStrike">
                <a:solidFill>
                  <a:srgbClr val="000000"/>
                </a:solidFill>
                <a:latin typeface="-webkit-standard"/>
              </a:rPr>
              <a:t>- Ödüller ve cezalar aracılığıyla öğrenme</a:t>
            </a:r>
            <a:br>
              <a:rPr lang="tr-TR" sz="2800"/>
            </a:br>
            <a:r>
              <a:rPr lang="tr-TR" sz="2800"/>
              <a:t>     - </a:t>
            </a:r>
            <a:r>
              <a:rPr lang="tr-TR" sz="2800" b="0" i="0" u="none" strike="noStrike">
                <a:solidFill>
                  <a:srgbClr val="000000"/>
                </a:solidFill>
                <a:latin typeface="-webkit-standard"/>
              </a:rPr>
              <a:t>Doğrudan gözetim yoktur</a:t>
            </a:r>
            <a:endParaRPr lang="tr-TR" sz="2800"/>
          </a:p>
        </p:txBody>
      </p:sp>
      <p:sp>
        <p:nvSpPr>
          <p:cNvPr id="5" name="Metin kutusu 4"/>
          <p:cNvSpPr txBox="1"/>
          <p:nvPr/>
        </p:nvSpPr>
        <p:spPr bwMode="auto">
          <a:xfrm>
            <a:off x="929649" y="726393"/>
            <a:ext cx="5166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3600" b="1"/>
              <a:t>RL Ne Zaman Kullanılır?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8872345" name="Metin kutusu 1988872344"/>
          <p:cNvSpPr txBox="1"/>
          <p:nvPr/>
        </p:nvSpPr>
        <p:spPr bwMode="auto">
          <a:xfrm>
            <a:off x="1087139" y="1950249"/>
            <a:ext cx="8043419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lang="tr-TR" sz="2200" b="1">
                <a:latin typeface="Ayuthaya"/>
                <a:ea typeface="Ayuthaya"/>
                <a:cs typeface="Ayuthaya"/>
              </a:rPr>
              <a:t>Temel Özellikler:</a:t>
            </a:r>
            <a:endParaRPr sz="2000"/>
          </a:p>
        </p:txBody>
      </p:sp>
      <p:sp>
        <p:nvSpPr>
          <p:cNvPr id="497284481" name="Metin kutusu 13"/>
          <p:cNvSpPr txBox="1"/>
          <p:nvPr/>
        </p:nvSpPr>
        <p:spPr bwMode="auto">
          <a:xfrm>
            <a:off x="1038501" y="2594328"/>
            <a:ext cx="10215073" cy="2316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879" indent="-283879">
              <a:buFont typeface="Arial"/>
              <a:buAutoNum type="arabicPeriod"/>
              <a:defRPr/>
            </a:pPr>
            <a:r>
              <a:rPr lang="tr-TR" sz="1800" b="0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Durum Uzayı: İki açısal pozisyonun kosinüs ve sinüsleri ve iki açısal hız olmak üzere altı reel sayı değerden oluşur.</a:t>
            </a:r>
            <a:endParaRPr sz="1800" b="0" i="0" u="none" strike="noStrike" cap="none" spc="0">
              <a:solidFill>
                <a:schemeClr val="tx1"/>
              </a:solidFill>
              <a:latin typeface="Ayuthaya"/>
              <a:ea typeface="Ayuthaya"/>
              <a:cs typeface="Ayuthaya"/>
            </a:endParaRPr>
          </a:p>
          <a:p>
            <a:pPr marL="283879" indent="-283879">
              <a:buAutoNum type="arabicPeriod"/>
              <a:defRPr/>
            </a:pPr>
            <a:endParaRPr sz="1800" b="0" i="0" u="none" strike="noStrike" cap="none" spc="0">
              <a:solidFill>
                <a:schemeClr val="tx1"/>
              </a:solidFill>
              <a:latin typeface="Ayuthaya"/>
              <a:cs typeface="Ayuthaya"/>
            </a:endParaRPr>
          </a:p>
          <a:p>
            <a:pPr marL="283879" indent="-283879">
              <a:buFont typeface="Arial"/>
              <a:buAutoNum type="arabicPeriod"/>
              <a:defRPr/>
            </a:pPr>
            <a:r>
              <a:rPr lang="tr-TR" sz="1800" b="0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Eylem Uzayı: Aktuatör koluna 1, -1 veya 0 tork ekleme eylemleri</a:t>
            </a:r>
            <a:endParaRPr sz="1800" b="0" i="0" u="none" strike="noStrike" cap="none" spc="0">
              <a:solidFill>
                <a:schemeClr val="tx1"/>
              </a:solidFill>
              <a:latin typeface="Ayuthaya"/>
              <a:ea typeface="Ayuthaya"/>
              <a:cs typeface="Ayuthaya"/>
            </a:endParaRPr>
          </a:p>
          <a:p>
            <a:pPr marL="283879" indent="-283879">
              <a:buAutoNum type="arabicPeriod"/>
              <a:defRPr/>
            </a:pPr>
            <a:endParaRPr sz="1800" b="0" i="0" u="none" strike="noStrike" cap="none" spc="0">
              <a:solidFill>
                <a:schemeClr val="tx1"/>
              </a:solidFill>
              <a:latin typeface="Ayuthaya"/>
              <a:cs typeface="Ayuthaya"/>
            </a:endParaRPr>
          </a:p>
          <a:p>
            <a:pPr marL="283879" indent="-283879">
              <a:buFont typeface="Arial"/>
              <a:buAutoNum type="arabicPeriod"/>
              <a:defRPr/>
            </a:pPr>
            <a:r>
              <a:rPr lang="tr-TR" sz="1800" b="0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Ödül Sistemi: Hedefe ulaşmayan her adımda -1 ödül verilir. Hedefe ulaşıldığında görev sonlanır ve ödül 0 olur, başarı eşiği -100 ödüldür.</a:t>
            </a:r>
            <a:endParaRPr/>
          </a:p>
          <a:p>
            <a:pPr>
              <a:defRPr/>
            </a:pPr>
            <a:endParaRPr sz="2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 bwMode="auto">
          <a:xfrm>
            <a:off x="1008403" y="401652"/>
            <a:ext cx="4641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3600" b="1"/>
              <a:t>RL Uygulama Alanları</a:t>
            </a:r>
            <a:endParaRPr/>
          </a:p>
        </p:txBody>
      </p:sp>
      <p:sp>
        <p:nvSpPr>
          <p:cNvPr id="3" name="Metin kutusu 2"/>
          <p:cNvSpPr txBox="1"/>
          <p:nvPr/>
        </p:nvSpPr>
        <p:spPr bwMode="auto">
          <a:xfrm>
            <a:off x="1538243" y="2008262"/>
            <a:ext cx="126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2400" b="1"/>
              <a:t>Robotik</a:t>
            </a:r>
            <a:endParaRPr/>
          </a:p>
        </p:txBody>
      </p:sp>
      <p:sp>
        <p:nvSpPr>
          <p:cNvPr id="4" name="Metin kutusu 3"/>
          <p:cNvSpPr txBox="1"/>
          <p:nvPr/>
        </p:nvSpPr>
        <p:spPr bwMode="auto">
          <a:xfrm>
            <a:off x="7434841" y="1871529"/>
            <a:ext cx="111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2400" b="1"/>
              <a:t>Finans</a:t>
            </a:r>
            <a:endParaRPr lang="tr-TR" b="1"/>
          </a:p>
        </p:txBody>
      </p:sp>
      <p:sp>
        <p:nvSpPr>
          <p:cNvPr id="5" name="Metin kutusu 4"/>
          <p:cNvSpPr txBox="1"/>
          <p:nvPr/>
        </p:nvSpPr>
        <p:spPr bwMode="auto">
          <a:xfrm>
            <a:off x="1316052" y="2782669"/>
            <a:ext cx="351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/>
              <a:t>- Robotların hareket mekanizması</a:t>
            </a:r>
            <a:endParaRPr/>
          </a:p>
          <a:p>
            <a:pPr>
              <a:defRPr/>
            </a:pPr>
            <a:r>
              <a:rPr lang="tr-TR"/>
              <a:t>- Nesne manipülasyonu</a:t>
            </a:r>
            <a:endParaRPr/>
          </a:p>
        </p:txBody>
      </p:sp>
      <p:sp>
        <p:nvSpPr>
          <p:cNvPr id="6" name="Metin kutusu 5"/>
          <p:cNvSpPr txBox="1"/>
          <p:nvPr/>
        </p:nvSpPr>
        <p:spPr bwMode="auto">
          <a:xfrm>
            <a:off x="7058826" y="2700471"/>
            <a:ext cx="350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/>
              <a:t>- Yatırım ve </a:t>
            </a:r>
            <a:r>
              <a:rPr lang="tr-TR"/>
              <a:t>trading</a:t>
            </a:r>
            <a:r>
              <a:rPr lang="tr-TR"/>
              <a:t> optimizasyonu</a:t>
            </a:r>
            <a:endParaRPr/>
          </a:p>
          <a:p>
            <a:pPr>
              <a:defRPr/>
            </a:pPr>
            <a:r>
              <a:rPr lang="tr-TR"/>
              <a:t>- Kârı maksimize etme</a:t>
            </a:r>
            <a:endParaRPr/>
          </a:p>
        </p:txBody>
      </p:sp>
      <p:sp>
        <p:nvSpPr>
          <p:cNvPr id="7" name="Metin kutusu 6"/>
          <p:cNvSpPr txBox="1"/>
          <p:nvPr/>
        </p:nvSpPr>
        <p:spPr bwMode="auto">
          <a:xfrm>
            <a:off x="1316052" y="4477996"/>
            <a:ext cx="2395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2400" b="1"/>
              <a:t>Otonom Araçlar</a:t>
            </a:r>
            <a:endParaRPr/>
          </a:p>
        </p:txBody>
      </p:sp>
      <p:sp>
        <p:nvSpPr>
          <p:cNvPr id="8" name="Metin kutusu 7"/>
          <p:cNvSpPr txBox="1"/>
          <p:nvPr/>
        </p:nvSpPr>
        <p:spPr bwMode="auto">
          <a:xfrm>
            <a:off x="7119787" y="4375446"/>
            <a:ext cx="2858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2400" b="1"/>
              <a:t>Chatbot</a:t>
            </a:r>
            <a:r>
              <a:rPr lang="tr-TR" sz="2400" b="1"/>
              <a:t> Geliştirme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Resim 2" descr="metin, ekran görüntüsü, çizgi içeren bir resim&#10;&#10;Açıklama otomatik olarak oluşturuldu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798702" y="603547"/>
            <a:ext cx="6393298" cy="5650906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 bwMode="auto">
          <a:xfrm>
            <a:off x="544794" y="2538647"/>
            <a:ext cx="51808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r-TR" b="1" i="0" u="none" strike="noStrike">
                <a:solidFill>
                  <a:srgbClr val="000000"/>
                </a:solidFill>
              </a:rPr>
              <a:t>Ajan:</a:t>
            </a:r>
            <a:r>
              <a:rPr lang="tr-TR" b="0" i="0" u="none" strike="noStrike">
                <a:solidFill>
                  <a:srgbClr val="000000"/>
                </a:solidFill>
                <a:latin typeface="-webkit-standard"/>
              </a:rPr>
              <a:t> öğrenen, karar verici</a:t>
            </a:r>
            <a:br>
              <a:rPr lang="tr-TR"/>
            </a:br>
            <a:r>
              <a:rPr lang="tr-TR" b="1" i="0" u="none" strike="noStrike">
                <a:solidFill>
                  <a:srgbClr val="000000"/>
                </a:solidFill>
              </a:rPr>
              <a:t>Ortam:</a:t>
            </a:r>
            <a:r>
              <a:rPr lang="tr-TR" b="0" i="0" u="none" strike="noStrike">
                <a:solidFill>
                  <a:srgbClr val="000000"/>
                </a:solidFill>
                <a:latin typeface="-webkit-standard"/>
              </a:rPr>
              <a:t> çözülmesi gereken zorluklar</a:t>
            </a:r>
            <a:br>
              <a:rPr lang="tr-TR"/>
            </a:br>
            <a:r>
              <a:rPr lang="tr-TR" b="1" i="0" u="none" strike="noStrike">
                <a:solidFill>
                  <a:srgbClr val="000000"/>
                </a:solidFill>
              </a:rPr>
              <a:t>Durum:</a:t>
            </a:r>
            <a:r>
              <a:rPr lang="tr-TR" b="0" i="0" u="none" strike="noStrike">
                <a:solidFill>
                  <a:srgbClr val="000000"/>
                </a:solidFill>
                <a:latin typeface="-webkit-standard"/>
              </a:rPr>
              <a:t> belirli bir andaki ortamın anlık görüntüsü</a:t>
            </a:r>
            <a:br>
              <a:rPr lang="tr-TR"/>
            </a:br>
            <a:r>
              <a:rPr lang="tr-TR" b="1" i="0" u="none" strike="noStrike">
                <a:solidFill>
                  <a:srgbClr val="000000"/>
                </a:solidFill>
              </a:rPr>
              <a:t>Eylem:</a:t>
            </a:r>
            <a:r>
              <a:rPr lang="tr-TR" b="0" i="0" u="none" strike="noStrike">
                <a:solidFill>
                  <a:srgbClr val="000000"/>
                </a:solidFill>
                <a:latin typeface="-webkit-standard"/>
              </a:rPr>
              <a:t> ajanın duruma yanıt olarak yaptığı tercih</a:t>
            </a:r>
            <a:br>
              <a:rPr lang="tr-TR"/>
            </a:br>
            <a:r>
              <a:rPr lang="tr-TR" b="1" i="0" u="none" strike="noStrike">
                <a:solidFill>
                  <a:srgbClr val="000000"/>
                </a:solidFill>
              </a:rPr>
              <a:t>Ödül:</a:t>
            </a:r>
            <a:r>
              <a:rPr lang="tr-TR" b="0" i="0" u="none" strike="noStrike">
                <a:solidFill>
                  <a:srgbClr val="000000"/>
                </a:solidFill>
                <a:latin typeface="-webkit-standard"/>
              </a:rPr>
              <a:t> ajan eylemi için geri bildirim</a:t>
            </a:r>
            <a:endParaRPr lang="tr-TR"/>
          </a:p>
        </p:txBody>
      </p:sp>
      <p:sp>
        <p:nvSpPr>
          <p:cNvPr id="6" name="Metin kutusu 5"/>
          <p:cNvSpPr txBox="1"/>
          <p:nvPr/>
        </p:nvSpPr>
        <p:spPr bwMode="auto">
          <a:xfrm>
            <a:off x="871671" y="591796"/>
            <a:ext cx="3421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3600" b="1"/>
              <a:t>RL </a:t>
            </a:r>
            <a:r>
              <a:rPr lang="tr-TR" sz="4000" b="1"/>
              <a:t>Framework</a:t>
            </a:r>
            <a:endParaRPr lang="tr-TR" sz="36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 bwMode="auto">
          <a:xfrm>
            <a:off x="965675" y="1290414"/>
            <a:ext cx="3480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3200" b="1"/>
              <a:t>Episodik Görevler</a:t>
            </a:r>
            <a:endParaRPr/>
          </a:p>
        </p:txBody>
      </p:sp>
      <p:sp>
        <p:nvSpPr>
          <p:cNvPr id="3" name="Metin kutusu 2"/>
          <p:cNvSpPr txBox="1"/>
          <p:nvPr/>
        </p:nvSpPr>
        <p:spPr bwMode="auto">
          <a:xfrm>
            <a:off x="6956276" y="1290414"/>
            <a:ext cx="3929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3200" b="1"/>
              <a:t>Continious</a:t>
            </a:r>
            <a:r>
              <a:rPr lang="tr-TR" sz="3200" b="1"/>
              <a:t> Görevler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 bwMode="auto">
          <a:xfrm>
            <a:off x="529840" y="410198"/>
            <a:ext cx="1762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/>
              <a:t>Return</a:t>
            </a:r>
            <a:endParaRPr/>
          </a:p>
        </p:txBody>
      </p:sp>
      <p:sp>
        <p:nvSpPr>
          <p:cNvPr id="3" name="Metin kutusu 2"/>
          <p:cNvSpPr txBox="1"/>
          <p:nvPr/>
        </p:nvSpPr>
        <p:spPr bwMode="auto">
          <a:xfrm>
            <a:off x="529840" y="1408641"/>
            <a:ext cx="77681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tr-TR" sz="2000"/>
              <a:t>Aksiyonlar uzun süreli sonuçlar doğurur</a:t>
            </a:r>
            <a:endParaRPr/>
          </a:p>
          <a:p>
            <a:pPr>
              <a:defRPr/>
            </a:pPr>
            <a:endParaRPr lang="tr-TR" sz="2000"/>
          </a:p>
          <a:p>
            <a:pPr marL="285750" indent="-285750">
              <a:buFontTx/>
              <a:buChar char="-"/>
              <a:defRPr/>
            </a:pPr>
            <a:r>
              <a:rPr lang="tr-TR" sz="2000"/>
              <a:t>Ajanlar zamanla beraber toplam ödülü maksimize etmeye çalışır</a:t>
            </a:r>
            <a:endParaRPr/>
          </a:p>
          <a:p>
            <a:pPr>
              <a:defRPr/>
            </a:pPr>
            <a:endParaRPr lang="tr-TR" sz="2000"/>
          </a:p>
          <a:p>
            <a:pPr marL="285750" indent="-285750">
              <a:buFontTx/>
              <a:buChar char="-"/>
              <a:defRPr/>
            </a:pPr>
            <a:r>
              <a:rPr lang="tr-TR" sz="2000"/>
              <a:t>Return: Beklenen ödüllerin toplam değeri</a:t>
            </a:r>
            <a:endParaRPr/>
          </a:p>
        </p:txBody>
      </p:sp>
      <p:pic>
        <p:nvPicPr>
          <p:cNvPr id="5" name="Resim 4" descr="metin, yazı tipi, ekran görüntüsü, çizgi içeren bir resim&#10;&#10;Açıklama otomatik olarak oluşturuldu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36590" y="3546506"/>
            <a:ext cx="9105563" cy="1855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 bwMode="auto">
          <a:xfrm>
            <a:off x="487110" y="401653"/>
            <a:ext cx="4567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/>
              <a:t>Discounted</a:t>
            </a:r>
            <a:r>
              <a:rPr lang="tr-TR" sz="4000" b="1"/>
              <a:t> Return</a:t>
            </a:r>
            <a:endParaRPr/>
          </a:p>
        </p:txBody>
      </p:sp>
      <p:sp>
        <p:nvSpPr>
          <p:cNvPr id="5" name="Metin kutusu 4"/>
          <p:cNvSpPr txBox="1"/>
          <p:nvPr/>
        </p:nvSpPr>
        <p:spPr bwMode="auto">
          <a:xfrm>
            <a:off x="922946" y="1717705"/>
            <a:ext cx="63849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tr-TR"/>
              <a:t>Orta </a:t>
            </a:r>
            <a:r>
              <a:rPr lang="tr-TR"/>
              <a:t>seviyedi</a:t>
            </a:r>
            <a:r>
              <a:rPr lang="tr-TR"/>
              <a:t> ödüller gelecektekilerden daha değerlidir</a:t>
            </a:r>
            <a:endParaRPr/>
          </a:p>
          <a:p>
            <a:pPr>
              <a:defRPr/>
            </a:pPr>
            <a:endParaRPr lang="tr-TR"/>
          </a:p>
          <a:p>
            <a:pPr marL="285750" indent="-285750">
              <a:buFontTx/>
              <a:buChar char="-"/>
              <a:defRPr/>
            </a:pPr>
            <a:r>
              <a:rPr lang="tr-TR"/>
              <a:t>Discounted</a:t>
            </a:r>
            <a:r>
              <a:rPr lang="tr-TR"/>
              <a:t> Return: yakındaki ödüllere daha çok ağırlık verir.</a:t>
            </a:r>
            <a:endParaRPr/>
          </a:p>
          <a:p>
            <a:pPr marL="285750" indent="-285750">
              <a:buFontTx/>
              <a:buChar char="-"/>
              <a:defRPr/>
            </a:pPr>
            <a:endParaRPr lang="tr-TR"/>
          </a:p>
          <a:p>
            <a:pPr marL="285750" indent="-285750">
              <a:buFontTx/>
              <a:buChar char="-"/>
              <a:defRPr/>
            </a:pPr>
            <a:r>
              <a:rPr lang="tr-TR"/>
              <a:t>Discount</a:t>
            </a:r>
            <a:r>
              <a:rPr lang="tr-TR"/>
              <a:t> </a:t>
            </a:r>
            <a:r>
              <a:rPr lang="tr-TR"/>
              <a:t>factor</a:t>
            </a:r>
            <a:r>
              <a:rPr lang="tr-TR"/>
              <a:t> (</a:t>
            </a:r>
            <a:r>
              <a:rPr lang="el-GR">
                <a:solidFill>
                  <a:srgbClr val="071322"/>
                </a:solidFill>
                <a:latin typeface="Helvetica"/>
              </a:rPr>
              <a:t>γ</a:t>
            </a:r>
            <a:r>
              <a:rPr lang="tr-TR"/>
              <a:t>): gelecek ödüller için indirim faktörü</a:t>
            </a:r>
            <a:endParaRPr/>
          </a:p>
        </p:txBody>
      </p:sp>
      <p:pic>
        <p:nvPicPr>
          <p:cNvPr id="7" name="Resim 6" descr="metin, yazı tipi, çizgi, ekran görüntüsü içeren bir resim&#10;&#10;Açıklama otomatik olarak oluşturuldu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68892" y="3803199"/>
            <a:ext cx="9678398" cy="1477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ONLYOFFICE/8.2.0.143</Application>
  <PresentationFormat>On-screen Show (4:3)</PresentationFormat>
  <Paragraphs>0</Paragraphs>
  <Slides>40</Slides>
  <Notes>40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Mert Ağralı</dc:creator>
  <cp:lastModifiedBy/>
  <cp:revision>4</cp:revision>
  <dcterms:created xsi:type="dcterms:W3CDTF">2024-11-08T14:41:55Z</dcterms:created>
  <dcterms:modified xsi:type="dcterms:W3CDTF">2024-11-08T21:17:28Z</dcterms:modified>
</cp:coreProperties>
</file>